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sldIdLst>
    <p:sldId id="256" r:id="rId2"/>
    <p:sldId id="297" r:id="rId3"/>
    <p:sldId id="308" r:id="rId4"/>
    <p:sldId id="313" r:id="rId5"/>
    <p:sldId id="2145705655" r:id="rId6"/>
    <p:sldId id="314" r:id="rId7"/>
    <p:sldId id="1039" r:id="rId8"/>
    <p:sldId id="1045" r:id="rId9"/>
    <p:sldId id="1066" r:id="rId10"/>
    <p:sldId id="1046" r:id="rId11"/>
    <p:sldId id="1047" r:id="rId12"/>
    <p:sldId id="1048" r:id="rId13"/>
    <p:sldId id="1049" r:id="rId14"/>
    <p:sldId id="1050" r:id="rId15"/>
    <p:sldId id="1051" r:id="rId16"/>
    <p:sldId id="1078" r:id="rId17"/>
    <p:sldId id="1079" r:id="rId18"/>
    <p:sldId id="1080" r:id="rId19"/>
    <p:sldId id="2145705640" r:id="rId20"/>
    <p:sldId id="2145705657" r:id="rId21"/>
    <p:sldId id="315" r:id="rId22"/>
    <p:sldId id="2145705659" r:id="rId23"/>
    <p:sldId id="307" r:id="rId24"/>
    <p:sldId id="2145705661" r:id="rId25"/>
    <p:sldId id="1052" r:id="rId26"/>
    <p:sldId id="1053" r:id="rId27"/>
    <p:sldId id="1054" r:id="rId28"/>
    <p:sldId id="1055" r:id="rId29"/>
    <p:sldId id="1056" r:id="rId30"/>
    <p:sldId id="1057" r:id="rId31"/>
    <p:sldId id="1058" r:id="rId32"/>
    <p:sldId id="1059" r:id="rId33"/>
    <p:sldId id="1060" r:id="rId34"/>
    <p:sldId id="1061" r:id="rId35"/>
    <p:sldId id="1062" r:id="rId36"/>
    <p:sldId id="1063" r:id="rId37"/>
    <p:sldId id="2145705662" r:id="rId38"/>
    <p:sldId id="2145705658" r:id="rId39"/>
    <p:sldId id="316" r:id="rId40"/>
    <p:sldId id="866" r:id="rId41"/>
    <p:sldId id="2145705663" r:id="rId42"/>
    <p:sldId id="306" r:id="rId43"/>
    <p:sldId id="1064" r:id="rId44"/>
    <p:sldId id="1065" r:id="rId45"/>
    <p:sldId id="1069" r:id="rId46"/>
    <p:sldId id="1070" r:id="rId47"/>
    <p:sldId id="1071" r:id="rId48"/>
    <p:sldId id="1072" r:id="rId49"/>
    <p:sldId id="1073" r:id="rId50"/>
    <p:sldId id="1075" r:id="rId51"/>
    <p:sldId id="1076" r:id="rId52"/>
    <p:sldId id="2145705664" r:id="rId53"/>
    <p:sldId id="870" r:id="rId54"/>
    <p:sldId id="871" r:id="rId55"/>
    <p:sldId id="872" r:id="rId56"/>
    <p:sldId id="2145705656" r:id="rId57"/>
    <p:sldId id="317" r:id="rId58"/>
    <p:sldId id="2145705665" r:id="rId59"/>
    <p:sldId id="272" r:id="rId60"/>
    <p:sldId id="868" r:id="rId61"/>
    <p:sldId id="690" r:id="rId62"/>
    <p:sldId id="2145705653" r:id="rId63"/>
    <p:sldId id="863" r:id="rId64"/>
    <p:sldId id="823" r:id="rId65"/>
    <p:sldId id="820" r:id="rId66"/>
    <p:sldId id="824" r:id="rId67"/>
    <p:sldId id="869" r:id="rId68"/>
    <p:sldId id="2145705648" r:id="rId69"/>
    <p:sldId id="318" r:id="rId70"/>
    <p:sldId id="2145705654" r:id="rId71"/>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D70623-8C05-4AEF-A5E2-DB2E9C3AC04F}">
          <p14:sldIdLst>
            <p14:sldId id="256"/>
            <p14:sldId id="297"/>
            <p14:sldId id="308"/>
            <p14:sldId id="313"/>
            <p14:sldId id="2145705655"/>
            <p14:sldId id="314"/>
            <p14:sldId id="1039"/>
            <p14:sldId id="1045"/>
            <p14:sldId id="1066"/>
            <p14:sldId id="1046"/>
            <p14:sldId id="1047"/>
            <p14:sldId id="1048"/>
            <p14:sldId id="1049"/>
            <p14:sldId id="1050"/>
            <p14:sldId id="1051"/>
            <p14:sldId id="1078"/>
            <p14:sldId id="1079"/>
            <p14:sldId id="1080"/>
            <p14:sldId id="2145705640"/>
            <p14:sldId id="2145705657"/>
            <p14:sldId id="315"/>
            <p14:sldId id="2145705659"/>
            <p14:sldId id="307"/>
            <p14:sldId id="2145705661"/>
            <p14:sldId id="1052"/>
            <p14:sldId id="1053"/>
            <p14:sldId id="1054"/>
            <p14:sldId id="1055"/>
            <p14:sldId id="1056"/>
            <p14:sldId id="1057"/>
            <p14:sldId id="1058"/>
            <p14:sldId id="1059"/>
            <p14:sldId id="1060"/>
            <p14:sldId id="1061"/>
            <p14:sldId id="1062"/>
            <p14:sldId id="1063"/>
            <p14:sldId id="2145705662"/>
            <p14:sldId id="2145705658"/>
            <p14:sldId id="316"/>
            <p14:sldId id="866"/>
            <p14:sldId id="2145705663"/>
            <p14:sldId id="306"/>
            <p14:sldId id="1064"/>
            <p14:sldId id="1065"/>
            <p14:sldId id="1069"/>
            <p14:sldId id="1070"/>
            <p14:sldId id="1071"/>
            <p14:sldId id="1072"/>
            <p14:sldId id="1073"/>
            <p14:sldId id="1075"/>
            <p14:sldId id="1076"/>
            <p14:sldId id="2145705664"/>
            <p14:sldId id="870"/>
            <p14:sldId id="871"/>
            <p14:sldId id="872"/>
            <p14:sldId id="2145705656"/>
            <p14:sldId id="317"/>
            <p14:sldId id="2145705665"/>
            <p14:sldId id="272"/>
            <p14:sldId id="868"/>
            <p14:sldId id="690"/>
            <p14:sldId id="2145705653"/>
            <p14:sldId id="863"/>
            <p14:sldId id="823"/>
            <p14:sldId id="820"/>
            <p14:sldId id="824"/>
            <p14:sldId id="869"/>
            <p14:sldId id="2145705648"/>
            <p14:sldId id="318"/>
            <p14:sldId id="2145705654"/>
          </p14:sldIdLst>
        </p14:section>
        <p14:section name="OTHER - DELETE" id="{53099D07-3895-554C-BC76-DAE46C62C52B}">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55" autoAdjust="0"/>
    <p:restoredTop sz="90465" autoAdjust="0"/>
  </p:normalViewPr>
  <p:slideViewPr>
    <p:cSldViewPr>
      <p:cViewPr>
        <p:scale>
          <a:sx n="99" d="100"/>
          <a:sy n="99" d="100"/>
        </p:scale>
        <p:origin x="3496" y="1944"/>
      </p:cViewPr>
      <p:guideLst>
        <p:guide orient="horz" pos="2592"/>
        <p:guide pos="4608"/>
      </p:guideLst>
    </p:cSldViewPr>
  </p:slideViewPr>
  <p:notesTextViewPr>
    <p:cViewPr>
      <p:scale>
        <a:sx n="3" d="2"/>
        <a:sy n="3" d="2"/>
      </p:scale>
      <p:origin x="0" y="0"/>
    </p:cViewPr>
  </p:notesTextViewPr>
  <p:sorterViewPr>
    <p:cViewPr varScale="1">
      <p:scale>
        <a:sx n="1" d="1"/>
        <a:sy n="1" d="1"/>
      </p:scale>
      <p:origin x="0" y="-80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DCC39-3072-45D9-85AE-68E90B861419}" type="datetimeFigureOut">
              <a:rPr lang="en-CA" smtClean="0"/>
              <a:pPr/>
              <a:t>2024-11-12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49221-3EB0-4363-9B38-4D9EB75E2025}" type="slidenum">
              <a:rPr lang="en-CA" smtClean="0"/>
              <a:pPr/>
              <a:t>‹#›</a:t>
            </a:fld>
            <a:endParaRPr lang="en-CA"/>
          </a:p>
        </p:txBody>
      </p:sp>
    </p:spTree>
    <p:extLst>
      <p:ext uri="{BB962C8B-B14F-4D97-AF65-F5344CB8AC3E}">
        <p14:creationId xmlns:p14="http://schemas.microsoft.com/office/powerpoint/2010/main" val="725182107"/>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21</a:t>
            </a:fld>
            <a:endParaRPr lang="en-CA"/>
          </a:p>
        </p:txBody>
      </p:sp>
    </p:spTree>
    <p:extLst>
      <p:ext uri="{BB962C8B-B14F-4D97-AF65-F5344CB8AC3E}">
        <p14:creationId xmlns:p14="http://schemas.microsoft.com/office/powerpoint/2010/main" val="1060195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6349221-3EB0-4363-9B38-4D9EB75E2025}" type="slidenum">
              <a:rPr lang="en-CA" smtClean="0"/>
              <a:pPr/>
              <a:t>66</a:t>
            </a:fld>
            <a:endParaRPr lang="en-CA"/>
          </a:p>
        </p:txBody>
      </p:sp>
    </p:spTree>
    <p:extLst>
      <p:ext uri="{BB962C8B-B14F-4D97-AF65-F5344CB8AC3E}">
        <p14:creationId xmlns:p14="http://schemas.microsoft.com/office/powerpoint/2010/main" val="1617450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69</a:t>
            </a:fld>
            <a:endParaRPr lang="en-CA"/>
          </a:p>
        </p:txBody>
      </p:sp>
    </p:spTree>
    <p:extLst>
      <p:ext uri="{BB962C8B-B14F-4D97-AF65-F5344CB8AC3E}">
        <p14:creationId xmlns:p14="http://schemas.microsoft.com/office/powerpoint/2010/main" val="145829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39</a:t>
            </a:fld>
            <a:endParaRPr lang="en-CA"/>
          </a:p>
        </p:txBody>
      </p:sp>
    </p:spTree>
    <p:extLst>
      <p:ext uri="{BB962C8B-B14F-4D97-AF65-F5344CB8AC3E}">
        <p14:creationId xmlns:p14="http://schemas.microsoft.com/office/powerpoint/2010/main" val="2842052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this slide as a “break slide”</a:t>
            </a:r>
          </a:p>
        </p:txBody>
      </p:sp>
      <p:sp>
        <p:nvSpPr>
          <p:cNvPr id="4" name="Slide Number Placeholder 3"/>
          <p:cNvSpPr>
            <a:spLocks noGrp="1"/>
          </p:cNvSpPr>
          <p:nvPr>
            <p:ph type="sldNum" sz="quarter" idx="5"/>
          </p:nvPr>
        </p:nvSpPr>
        <p:spPr/>
        <p:txBody>
          <a:bodyPr/>
          <a:lstStyle/>
          <a:p>
            <a:fld id="{16349221-3EB0-4363-9B38-4D9EB75E2025}" type="slidenum">
              <a:rPr lang="en-CA" smtClean="0"/>
              <a:pPr/>
              <a:t>40</a:t>
            </a:fld>
            <a:endParaRPr lang="en-CA"/>
          </a:p>
        </p:txBody>
      </p:sp>
    </p:spTree>
    <p:extLst>
      <p:ext uri="{BB962C8B-B14F-4D97-AF65-F5344CB8AC3E}">
        <p14:creationId xmlns:p14="http://schemas.microsoft.com/office/powerpoint/2010/main" val="87794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57</a:t>
            </a:fld>
            <a:endParaRPr lang="en-CA"/>
          </a:p>
        </p:txBody>
      </p:sp>
    </p:spTree>
    <p:extLst>
      <p:ext uri="{BB962C8B-B14F-4D97-AF65-F5344CB8AC3E}">
        <p14:creationId xmlns:p14="http://schemas.microsoft.com/office/powerpoint/2010/main" val="7396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CCG </a:t>
            </a:r>
            <a:r>
              <a:rPr lang="en-CA" b="1"/>
              <a:t>life cycle </a:t>
            </a:r>
            <a:r>
              <a:rPr lang="en-CA"/>
              <a:t>goes through 4 levels of knowledge </a:t>
            </a:r>
            <a:r>
              <a:rPr lang="en-CA" b="1"/>
              <a:t>representation</a:t>
            </a:r>
            <a:r>
              <a:rPr lang="en-CA"/>
              <a:t>.</a:t>
            </a:r>
          </a:p>
        </p:txBody>
      </p:sp>
      <p:sp>
        <p:nvSpPr>
          <p:cNvPr id="4" name="Slide Number Placeholder 3"/>
          <p:cNvSpPr>
            <a:spLocks noGrp="1"/>
          </p:cNvSpPr>
          <p:nvPr>
            <p:ph type="sldNum" sz="quarter" idx="5"/>
          </p:nvPr>
        </p:nvSpPr>
        <p:spPr/>
        <p:txBody>
          <a:bodyPr/>
          <a:lstStyle/>
          <a:p>
            <a:fld id="{16349221-3EB0-4363-9B38-4D9EB75E2025}" type="slidenum">
              <a:rPr lang="en-CA" smtClean="0"/>
              <a:pPr/>
              <a:t>61</a:t>
            </a:fld>
            <a:endParaRPr lang="en-CA"/>
          </a:p>
        </p:txBody>
      </p:sp>
    </p:spTree>
    <p:extLst>
      <p:ext uri="{BB962C8B-B14F-4D97-AF65-F5344CB8AC3E}">
        <p14:creationId xmlns:p14="http://schemas.microsoft.com/office/powerpoint/2010/main" val="3581753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Level </a:t>
            </a:r>
            <a:r>
              <a:rPr lang="en-CA" b="1" dirty="0"/>
              <a:t>1</a:t>
            </a:r>
            <a:r>
              <a:rPr lang="en-CA" dirty="0"/>
              <a:t> (or L1) are the </a:t>
            </a:r>
            <a:r>
              <a:rPr lang="en-CA" b="1" dirty="0"/>
              <a:t>narrative</a:t>
            </a:r>
            <a:r>
              <a:rPr lang="en-CA" dirty="0"/>
              <a:t> guidelines published by </a:t>
            </a:r>
            <a:r>
              <a:rPr lang="en-CA" b="1" dirty="0"/>
              <a:t>WHO</a:t>
            </a:r>
            <a:r>
              <a:rPr lang="en-CA" dirty="0"/>
              <a:t> or by normative </a:t>
            </a:r>
            <a:r>
              <a:rPr lang="en-CA" b="1" dirty="0"/>
              <a:t>national</a:t>
            </a:r>
            <a:r>
              <a:rPr lang="en-CA" dirty="0"/>
              <a:t> bodies such as the </a:t>
            </a:r>
            <a:r>
              <a:rPr lang="en-CA" b="1" dirty="0"/>
              <a:t>CDC</a:t>
            </a:r>
            <a:r>
              <a:rPr lang="en-CA" dirty="0"/>
              <a:t> or Diabetes </a:t>
            </a:r>
            <a:r>
              <a:rPr lang="en-CA" b="1" dirty="0"/>
              <a:t>Canada </a:t>
            </a:r>
            <a:r>
              <a:rPr lang="en-CA" dirty="0"/>
              <a:t>(as examples).</a:t>
            </a:r>
          </a:p>
        </p:txBody>
      </p:sp>
      <p:sp>
        <p:nvSpPr>
          <p:cNvPr id="4" name="Slide Number Placeholder 3"/>
          <p:cNvSpPr>
            <a:spLocks noGrp="1"/>
          </p:cNvSpPr>
          <p:nvPr>
            <p:ph type="sldNum" sz="quarter" idx="5"/>
          </p:nvPr>
        </p:nvSpPr>
        <p:spPr/>
        <p:txBody>
          <a:bodyPr/>
          <a:lstStyle/>
          <a:p>
            <a:fld id="{16349221-3EB0-4363-9B38-4D9EB75E2025}" type="slidenum">
              <a:rPr lang="en-CA" smtClean="0"/>
              <a:pPr/>
              <a:t>62</a:t>
            </a:fld>
            <a:endParaRPr lang="en-CA"/>
          </a:p>
        </p:txBody>
      </p:sp>
    </p:spTree>
    <p:extLst>
      <p:ext uri="{BB962C8B-B14F-4D97-AF65-F5344CB8AC3E}">
        <p14:creationId xmlns:p14="http://schemas.microsoft.com/office/powerpoint/2010/main" val="648954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Level </a:t>
            </a:r>
            <a:r>
              <a:rPr lang="en-CA" b="1" dirty="0"/>
              <a:t>2</a:t>
            </a:r>
            <a:r>
              <a:rPr lang="en-CA" dirty="0"/>
              <a:t> artefacts </a:t>
            </a:r>
            <a:r>
              <a:rPr lang="en-CA" b="1" dirty="0"/>
              <a:t>distill </a:t>
            </a:r>
            <a:r>
              <a:rPr lang="en-CA" dirty="0"/>
              <a:t>the narrative text into a set of </a:t>
            </a:r>
            <a:r>
              <a:rPr lang="en-CA" b="1" dirty="0"/>
              <a:t>personas</a:t>
            </a:r>
            <a:r>
              <a:rPr lang="en-CA" dirty="0"/>
              <a:t>, </a:t>
            </a:r>
            <a:r>
              <a:rPr lang="en-CA" b="1" dirty="0"/>
              <a:t>user </a:t>
            </a:r>
            <a:r>
              <a:rPr lang="en-CA" dirty="0"/>
              <a:t>stories, </a:t>
            </a:r>
            <a:r>
              <a:rPr lang="en-CA" b="1" dirty="0"/>
              <a:t>workflow </a:t>
            </a:r>
            <a:r>
              <a:rPr lang="en-CA" dirty="0"/>
              <a:t>diagrams (such as </a:t>
            </a:r>
            <a:r>
              <a:rPr lang="en-CA" b="1" dirty="0"/>
              <a:t>BPMN </a:t>
            </a:r>
            <a:r>
              <a:rPr lang="en-CA" dirty="0"/>
              <a:t>diagrams) and </a:t>
            </a:r>
            <a:r>
              <a:rPr lang="en-CA" b="1" dirty="0"/>
              <a:t>decision </a:t>
            </a:r>
            <a:r>
              <a:rPr lang="en-CA" dirty="0"/>
              <a:t>tables. </a:t>
            </a:r>
            <a:r>
              <a:rPr lang="en-CA" b="1" dirty="0"/>
              <a:t>WHO</a:t>
            </a:r>
            <a:r>
              <a:rPr lang="en-CA" dirty="0"/>
              <a:t> calls their L2 artefacts: Digital </a:t>
            </a:r>
            <a:r>
              <a:rPr lang="en-CA" b="1" dirty="0"/>
              <a:t>Adaptation</a:t>
            </a:r>
            <a:r>
              <a:rPr lang="en-CA" dirty="0"/>
              <a:t> Kits. </a:t>
            </a:r>
          </a:p>
        </p:txBody>
      </p:sp>
      <p:sp>
        <p:nvSpPr>
          <p:cNvPr id="4" name="Slide Number Placeholder 3"/>
          <p:cNvSpPr>
            <a:spLocks noGrp="1"/>
          </p:cNvSpPr>
          <p:nvPr>
            <p:ph type="sldNum" sz="quarter" idx="5"/>
          </p:nvPr>
        </p:nvSpPr>
        <p:spPr/>
        <p:txBody>
          <a:bodyPr/>
          <a:lstStyle/>
          <a:p>
            <a:fld id="{16349221-3EB0-4363-9B38-4D9EB75E2025}" type="slidenum">
              <a:rPr lang="en-CA" smtClean="0"/>
              <a:pPr/>
              <a:t>63</a:t>
            </a:fld>
            <a:endParaRPr lang="en-CA"/>
          </a:p>
        </p:txBody>
      </p:sp>
    </p:spTree>
    <p:extLst>
      <p:ext uri="{BB962C8B-B14F-4D97-AF65-F5344CB8AC3E}">
        <p14:creationId xmlns:p14="http://schemas.microsoft.com/office/powerpoint/2010/main" val="188375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Level </a:t>
            </a:r>
            <a:r>
              <a:rPr lang="en-CA" b="1" dirty="0"/>
              <a:t>3</a:t>
            </a:r>
            <a:r>
              <a:rPr lang="en-CA" dirty="0"/>
              <a:t> are the CCGs themselves. These are </a:t>
            </a:r>
            <a:r>
              <a:rPr lang="en-CA" b="1" dirty="0"/>
              <a:t>FHIR</a:t>
            </a:r>
            <a:r>
              <a:rPr lang="en-CA" dirty="0"/>
              <a:t> packages that contain the collection of FHIR </a:t>
            </a:r>
            <a:r>
              <a:rPr lang="en-CA" b="1" dirty="0"/>
              <a:t>resources</a:t>
            </a:r>
            <a:r>
              <a:rPr lang="en-CA" dirty="0"/>
              <a:t> and </a:t>
            </a:r>
            <a:r>
              <a:rPr lang="en-CA" b="1" dirty="0"/>
              <a:t>libraries</a:t>
            </a:r>
            <a:r>
              <a:rPr lang="en-CA" dirty="0"/>
              <a:t> that define a machine-</a:t>
            </a:r>
            <a:r>
              <a:rPr lang="en-CA" b="1" dirty="0"/>
              <a:t>interpretable</a:t>
            </a:r>
            <a:r>
              <a:rPr lang="en-CA" dirty="0"/>
              <a:t> version of the care guideline.</a:t>
            </a:r>
          </a:p>
        </p:txBody>
      </p:sp>
      <p:sp>
        <p:nvSpPr>
          <p:cNvPr id="4" name="Slide Number Placeholder 3"/>
          <p:cNvSpPr>
            <a:spLocks noGrp="1"/>
          </p:cNvSpPr>
          <p:nvPr>
            <p:ph type="sldNum" sz="quarter" idx="5"/>
          </p:nvPr>
        </p:nvSpPr>
        <p:spPr/>
        <p:txBody>
          <a:bodyPr/>
          <a:lstStyle/>
          <a:p>
            <a:fld id="{16349221-3EB0-4363-9B38-4D9EB75E2025}" type="slidenum">
              <a:rPr lang="en-CA" smtClean="0"/>
              <a:pPr/>
              <a:t>64</a:t>
            </a:fld>
            <a:endParaRPr lang="en-CA"/>
          </a:p>
        </p:txBody>
      </p:sp>
    </p:spTree>
    <p:extLst>
      <p:ext uri="{BB962C8B-B14F-4D97-AF65-F5344CB8AC3E}">
        <p14:creationId xmlns:p14="http://schemas.microsoft.com/office/powerpoint/2010/main" val="3308458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Finally, at Level </a:t>
            </a:r>
            <a:r>
              <a:rPr lang="en-CA" b="1" dirty="0"/>
              <a:t>4</a:t>
            </a:r>
            <a:r>
              <a:rPr lang="en-CA" dirty="0"/>
              <a:t>, the L3 artefacts are </a:t>
            </a:r>
            <a:r>
              <a:rPr lang="en-CA" b="1" dirty="0"/>
              <a:t>ingested </a:t>
            </a:r>
            <a:r>
              <a:rPr lang="en-CA" dirty="0"/>
              <a:t>by and </a:t>
            </a:r>
            <a:r>
              <a:rPr lang="en-CA" b="1" dirty="0"/>
              <a:t>operationalized </a:t>
            </a:r>
            <a:r>
              <a:rPr lang="en-CA" dirty="0"/>
              <a:t>by a digital health </a:t>
            </a:r>
            <a:r>
              <a:rPr lang="en-CA" b="1" dirty="0"/>
              <a:t>solution</a:t>
            </a:r>
            <a:r>
              <a:rPr lang="en-CA" dirty="0"/>
              <a:t>.</a:t>
            </a:r>
          </a:p>
        </p:txBody>
      </p:sp>
      <p:sp>
        <p:nvSpPr>
          <p:cNvPr id="4" name="Slide Number Placeholder 3"/>
          <p:cNvSpPr>
            <a:spLocks noGrp="1"/>
          </p:cNvSpPr>
          <p:nvPr>
            <p:ph type="sldNum" sz="quarter" idx="5"/>
          </p:nvPr>
        </p:nvSpPr>
        <p:spPr/>
        <p:txBody>
          <a:bodyPr/>
          <a:lstStyle/>
          <a:p>
            <a:fld id="{16349221-3EB0-4363-9B38-4D9EB75E2025}" type="slidenum">
              <a:rPr lang="en-CA" smtClean="0"/>
              <a:pPr/>
              <a:t>65</a:t>
            </a:fld>
            <a:endParaRPr lang="en-CA"/>
          </a:p>
        </p:txBody>
      </p:sp>
    </p:spTree>
    <p:extLst>
      <p:ext uri="{BB962C8B-B14F-4D97-AF65-F5344CB8AC3E}">
        <p14:creationId xmlns:p14="http://schemas.microsoft.com/office/powerpoint/2010/main" val="3824718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4480" y="2693418"/>
            <a:ext cx="12435840" cy="1764030"/>
          </a:xfrm>
          <a:prstGeom prst="rect">
            <a:avLst/>
          </a:prstGeom>
        </p:spPr>
        <p:txBody>
          <a:bodyPr/>
          <a:lstStyle>
            <a:lvl1pPr>
              <a:defRPr b="1" i="0">
                <a:latin typeface="Andes Bold" panose="02000000000000000000" pitchFamily="2" charset="0"/>
              </a:defRPr>
            </a:lvl1pPr>
          </a:lstStyle>
          <a:p>
            <a:r>
              <a:rPr lang="en-US" dirty="0"/>
              <a:t>CLICK TO EDIT MASTER TITLE STYLE</a:t>
            </a:r>
            <a:endParaRPr lang="en-CA" dirty="0"/>
          </a:p>
        </p:txBody>
      </p:sp>
      <p:sp>
        <p:nvSpPr>
          <p:cNvPr id="3" name="Subtitle 2"/>
          <p:cNvSpPr>
            <a:spLocks noGrp="1"/>
          </p:cNvSpPr>
          <p:nvPr>
            <p:ph type="subTitle" idx="1"/>
          </p:nvPr>
        </p:nvSpPr>
        <p:spPr>
          <a:xfrm>
            <a:off x="834480" y="4842926"/>
            <a:ext cx="12435840" cy="2103120"/>
          </a:xfrm>
          <a:prstGeom prst="rect">
            <a:avLst/>
          </a:prstGeom>
        </p:spPr>
        <p:txBody>
          <a:bodyPr>
            <a:normAutofit/>
          </a:bodyPr>
          <a:lstStyle>
            <a:lvl1pPr marL="0" indent="0" algn="l">
              <a:buNone/>
              <a:defRPr sz="40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Master subtitle style</a:t>
            </a:r>
            <a:endParaRPr lang="en-CA" dirty="0"/>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pic>
        <p:nvPicPr>
          <p:cNvPr id="5" name="Graphic 4">
            <a:extLst>
              <a:ext uri="{FF2B5EF4-FFF2-40B4-BE49-F238E27FC236}">
                <a16:creationId xmlns:a16="http://schemas.microsoft.com/office/drawing/2014/main" id="{AC47849B-B88A-58C9-94C1-617904BA8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365841"/>
            <a:ext cx="13280424" cy="1371600"/>
          </a:xfrm>
          <a:prstGeom prst="rect">
            <a:avLst/>
          </a:prstGeom>
        </p:spPr>
        <p:txBody>
          <a:bodyPr/>
          <a:lstStyle>
            <a:lvl1pPr>
              <a:defRPr sz="4800" b="1" i="0">
                <a:latin typeface="Andes Bold" panose="020000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731520" y="1920243"/>
            <a:ext cx="13167360" cy="5431155"/>
          </a:xfrm>
          <a:prstGeom prst="rect">
            <a:avLst/>
          </a:prstGeom>
        </p:spPr>
        <p:txBody>
          <a:bodyPr/>
          <a:lstStyle>
            <a:lvl1pPr marL="548640" indent="-548640">
              <a:buFont typeface="Arial" panose="020B0604020202020204" pitchFamily="34" charset="0"/>
              <a:buChar char="•"/>
              <a:defRPr/>
            </a:lvl1pPr>
            <a:lvl2pPr marL="1188720" indent="-457200">
              <a:buFont typeface="Arial" panose="020B0604020202020204" pitchFamily="34" charset="0"/>
              <a:buChar char="•"/>
              <a:defRPr/>
            </a:lvl2pPr>
            <a:lvl3pPr marL="1828800" indent="-365760">
              <a:buFont typeface="Arial" panose="020B0604020202020204" pitchFamily="34" charset="0"/>
              <a:buChar char="•"/>
              <a:defRPr/>
            </a:lvl3pPr>
            <a:lvl4pPr marL="2560320" indent="-365760">
              <a:buFont typeface="Arial" panose="020B0604020202020204" pitchFamily="34" charset="0"/>
              <a:buChar char="•"/>
              <a:defRPr/>
            </a:lvl4pPr>
            <a:lvl5pPr marL="3291840" indent="-36576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cxnSp>
        <p:nvCxnSpPr>
          <p:cNvPr id="8" name="Straight Connector 7">
            <a:extLst>
              <a:ext uri="{FF2B5EF4-FFF2-40B4-BE49-F238E27FC236}">
                <a16:creationId xmlns:a16="http://schemas.microsoft.com/office/drawing/2014/main" id="{C5F6F406-8D9F-DF61-B3B1-BB8862E08EE9}"/>
              </a:ext>
            </a:extLst>
          </p:cNvPr>
          <p:cNvCxnSpPr/>
          <p:nvPr userDrawn="1"/>
        </p:nvCxnSpPr>
        <p:spPr>
          <a:xfrm>
            <a:off x="0" y="1234480"/>
            <a:ext cx="146304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ED99B140-678E-5DC1-D4B2-3ACE98D451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370384"/>
            <a:ext cx="12494949" cy="1371600"/>
          </a:xfrm>
          <a:prstGeom prst="rect">
            <a:avLst/>
          </a:prstGeom>
        </p:spPr>
        <p:txBody>
          <a:bodyPr anchor="t" anchorCtr="0">
            <a:noAutofit/>
          </a:bodyPr>
          <a:lstStyle>
            <a:lvl1pPr algn="l">
              <a:defRPr sz="4800" b="1" i="0">
                <a:solidFill>
                  <a:schemeClr val="tx2"/>
                </a:solidFill>
                <a:latin typeface="Andes Bold" panose="02000000000000000000" pitchFamily="2" charset="0"/>
              </a:defRPr>
            </a:lvl1pPr>
          </a:lstStyle>
          <a:p>
            <a:r>
              <a:rPr lang="en-US" dirty="0"/>
              <a:t>CLICK TO EDIT MASTER TITLE STYLE</a:t>
            </a:r>
            <a:endParaRPr lang="en-CA" dirty="0"/>
          </a:p>
        </p:txBody>
      </p:sp>
      <p:sp>
        <p:nvSpPr>
          <p:cNvPr id="5" name="Slide Number Placeholder 4"/>
          <p:cNvSpPr>
            <a:spLocks noGrp="1"/>
          </p:cNvSpPr>
          <p:nvPr>
            <p:ph type="sldNum" sz="quarter" idx="12"/>
          </p:nvPr>
        </p:nvSpPr>
        <p:spPr/>
        <p:txBody>
          <a:bodyPr/>
          <a:lstStyle/>
          <a:p>
            <a:fld id="{6734F48E-A456-4E2F-B17E-509464F7A050}" type="slidenum">
              <a:rPr lang="en-CA" smtClean="0"/>
              <a:pPr/>
              <a:t>‹#›</a:t>
            </a:fld>
            <a:endParaRPr lang="en-CA"/>
          </a:p>
        </p:txBody>
      </p:sp>
      <p:pic>
        <p:nvPicPr>
          <p:cNvPr id="6" name="Graphic 5">
            <a:extLst>
              <a:ext uri="{FF2B5EF4-FFF2-40B4-BE49-F238E27FC236}">
                <a16:creationId xmlns:a16="http://schemas.microsoft.com/office/drawing/2014/main" id="{57885629-1CBD-4DCE-77E4-1766D57AFA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4F48E-A456-4E2F-B17E-509464F7A050}" type="slidenum">
              <a:rPr lang="en-CA" smtClean="0"/>
              <a:pPr/>
              <a:t>‹#›</a:t>
            </a:fld>
            <a:endParaRPr lang="en-CA"/>
          </a:p>
        </p:txBody>
      </p:sp>
      <p:pic>
        <p:nvPicPr>
          <p:cNvPr id="6" name="Graphic 5">
            <a:extLst>
              <a:ext uri="{FF2B5EF4-FFF2-40B4-BE49-F238E27FC236}">
                <a16:creationId xmlns:a16="http://schemas.microsoft.com/office/drawing/2014/main" id="{89350663-CFE0-8E96-BB81-63F18CCF6B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7315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74371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80C1E17-6BF8-4FCE-94E4-E5E091796BF3}" type="datetime1">
              <a:rPr lang="en-CA" smtClean="0"/>
              <a:t>2024-11-12</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extLst>
      <p:ext uri="{BB962C8B-B14F-4D97-AF65-F5344CB8AC3E}">
        <p14:creationId xmlns:p14="http://schemas.microsoft.com/office/powerpoint/2010/main" val="3354532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F4F87E9-F24C-B9EB-4593-C1B4E1FFAAD9}"/>
              </a:ext>
            </a:extLst>
          </p:cNvPr>
          <p:cNvSpPr/>
          <p:nvPr userDrawn="1"/>
        </p:nvSpPr>
        <p:spPr>
          <a:xfrm>
            <a:off x="0" y="7643192"/>
            <a:ext cx="14630400" cy="5864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6" name="Slide Number Placeholder 5"/>
          <p:cNvSpPr>
            <a:spLocks noGrp="1"/>
          </p:cNvSpPr>
          <p:nvPr>
            <p:ph type="sldNum" sz="quarter" idx="4"/>
          </p:nvPr>
        </p:nvSpPr>
        <p:spPr>
          <a:xfrm>
            <a:off x="10915600" y="7717003"/>
            <a:ext cx="3413760" cy="438150"/>
          </a:xfrm>
          <a:prstGeom prst="rect">
            <a:avLst/>
          </a:prstGeom>
        </p:spPr>
        <p:txBody>
          <a:bodyPr vert="horz" lIns="146304" tIns="73152" rIns="146304" bIns="73152" rtlCol="0" anchor="ctr"/>
          <a:lstStyle>
            <a:lvl1pPr algn="r">
              <a:defRPr sz="1900" b="1" i="0">
                <a:solidFill>
                  <a:schemeClr val="bg1"/>
                </a:solidFill>
                <a:latin typeface="Andes Bold" panose="02000000000000000000" pitchFamily="2" charset="0"/>
              </a:defRPr>
            </a:lvl1pPr>
          </a:lstStyle>
          <a:p>
            <a:fld id="{6734F48E-A456-4E2F-B17E-509464F7A050}" type="slidenum">
              <a:rPr lang="en-CA" smtClean="0"/>
              <a:pPr/>
              <a:t>‹#›</a:t>
            </a:fld>
            <a:endParaRPr lang="en-CA" dirty="0"/>
          </a:p>
        </p:txBody>
      </p:sp>
      <p:pic>
        <p:nvPicPr>
          <p:cNvPr id="11" name="Picture 10" descr="A black and white sign with white text&#10;&#10;Description automatically generated">
            <a:extLst>
              <a:ext uri="{FF2B5EF4-FFF2-40B4-BE49-F238E27FC236}">
                <a16:creationId xmlns:a16="http://schemas.microsoft.com/office/drawing/2014/main" id="{9D5B75DF-460B-7EB6-CA9E-244DE55C0A2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74440" y="7794675"/>
            <a:ext cx="1296144" cy="2527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Lst>
  <p:hf hdr="0" ftr="0" dt="0"/>
  <p:txStyles>
    <p:titleStyle>
      <a:lvl1pPr algn="l" defTabSz="1463040" rtl="0" eaLnBrk="1" latinLnBrk="0" hangingPunct="1">
        <a:spcBef>
          <a:spcPct val="0"/>
        </a:spcBef>
        <a:buNone/>
        <a:defRPr sz="6400" kern="1200">
          <a:solidFill>
            <a:schemeClr val="tx2"/>
          </a:solidFill>
          <a:latin typeface="+mj-lt"/>
          <a:ea typeface="+mj-ea"/>
          <a:cs typeface="+mj-cs"/>
        </a:defRPr>
      </a:lvl1pPr>
    </p:titleStyle>
    <p:body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guide id="3" orient="horz" pos="324" userDrawn="1">
          <p15:clr>
            <a:srgbClr val="F26B43"/>
          </p15:clr>
        </p15:guide>
        <p15:guide id="4" orient="horz" pos="778" userDrawn="1">
          <p15:clr>
            <a:srgbClr val="F26B43"/>
          </p15:clr>
        </p15:guide>
        <p15:guide id="5" orient="horz" pos="4406" userDrawn="1">
          <p15:clr>
            <a:srgbClr val="F26B43"/>
          </p15:clr>
        </p15:guide>
        <p15:guide id="6" pos="526" userDrawn="1">
          <p15:clr>
            <a:srgbClr val="F26B43"/>
          </p15:clr>
        </p15:guide>
        <p15:guide id="7" pos="869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monitor.digitalhealthmonitor.org/country_profile/BWA" TargetMode="Externa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hyperlink" Target="https://www.healthdata.org/research-analysis/health-by-location/profiles/botswana"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4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7.emf"/><Relationship Id="rId4" Type="http://schemas.openxmlformats.org/officeDocument/2006/relationships/image" Target="../media/image56.emf"/></Relationships>
</file>

<file path=ppt/slides/_rels/slide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gsma.com/coverage/" TargetMode="External"/><Relationship Id="rId2" Type="http://schemas.openxmlformats.org/officeDocument/2006/relationships/hyperlink" Target="https://digitalhealthmonitor.or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7.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monitor.digitalhealthmonitor.org/country_profile/BWA" TargetMode="Externa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onitor.digitalhealthmonitor.org/country_profile/BWA" TargetMode="Externa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5C8F34-4AEC-4E05-44E5-1448552EE7F2}"/>
              </a:ext>
            </a:extLst>
          </p:cNvPr>
          <p:cNvSpPr>
            <a:spLocks noGrp="1" noRot="1" noMove="1" noResize="1" noEditPoints="1" noAdjustHandles="1" noChangeArrowheads="1" noChangeShapeType="1"/>
          </p:cNvSpPr>
          <p:nvPr/>
        </p:nvSpPr>
        <p:spPr>
          <a:xfrm>
            <a:off x="0" y="0"/>
            <a:ext cx="14630400" cy="7643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4" name="Title 3">
            <a:extLst>
              <a:ext uri="{FF2B5EF4-FFF2-40B4-BE49-F238E27FC236}">
                <a16:creationId xmlns:a16="http://schemas.microsoft.com/office/drawing/2014/main" id="{74721BEE-B0E4-B20D-BC33-F4DC8F30CD84}"/>
              </a:ext>
            </a:extLst>
          </p:cNvPr>
          <p:cNvSpPr>
            <a:spLocks noGrp="1"/>
          </p:cNvSpPr>
          <p:nvPr>
            <p:ph type="ctrTitle"/>
          </p:nvPr>
        </p:nvSpPr>
        <p:spPr>
          <a:xfrm>
            <a:off x="838121" y="2146889"/>
            <a:ext cx="12435840" cy="2544523"/>
          </a:xfrm>
        </p:spPr>
        <p:txBody>
          <a:bodyPr>
            <a:noAutofit/>
          </a:bodyPr>
          <a:lstStyle/>
          <a:p>
            <a:r>
              <a:rPr lang="en-CA" sz="7200" b="1" i="1" dirty="0">
                <a:solidFill>
                  <a:schemeClr val="bg1"/>
                </a:solidFill>
              </a:rPr>
              <a:t>Buildable</a:t>
            </a:r>
            <a:br>
              <a:rPr lang="en-CA" sz="7200" b="1" i="1" dirty="0">
                <a:solidFill>
                  <a:schemeClr val="bg1"/>
                </a:solidFill>
              </a:rPr>
            </a:br>
            <a:r>
              <a:rPr lang="en-CA" sz="7200" dirty="0">
                <a:solidFill>
                  <a:schemeClr val="bg1"/>
                </a:solidFill>
              </a:rPr>
              <a:t>DIGITAL HEALTH BLUEPRINT</a:t>
            </a:r>
            <a:endParaRPr lang="en-CA" sz="7200" b="1" dirty="0">
              <a:solidFill>
                <a:schemeClr val="bg1"/>
              </a:solidFill>
              <a:latin typeface="Andes Bold" panose="02000000000000000000" pitchFamily="2" charset="0"/>
            </a:endParaRPr>
          </a:p>
        </p:txBody>
      </p:sp>
      <p:sp>
        <p:nvSpPr>
          <p:cNvPr id="5" name="Subtitle 4">
            <a:extLst>
              <a:ext uri="{FF2B5EF4-FFF2-40B4-BE49-F238E27FC236}">
                <a16:creationId xmlns:a16="http://schemas.microsoft.com/office/drawing/2014/main" id="{AF049FD3-86FB-52E3-B853-19D435544A68}"/>
              </a:ext>
            </a:extLst>
          </p:cNvPr>
          <p:cNvSpPr>
            <a:spLocks noGrp="1"/>
          </p:cNvSpPr>
          <p:nvPr>
            <p:ph type="subTitle" idx="1"/>
          </p:nvPr>
        </p:nvSpPr>
        <p:spPr>
          <a:xfrm>
            <a:off x="838121" y="4509209"/>
            <a:ext cx="10580990" cy="2103120"/>
          </a:xfrm>
        </p:spPr>
        <p:txBody>
          <a:bodyPr>
            <a:normAutofit fontScale="77500" lnSpcReduction="20000"/>
          </a:bodyPr>
          <a:lstStyle/>
          <a:p>
            <a:r>
              <a:rPr lang="en-CA" sz="3600" dirty="0"/>
              <a:t>Developing “construction” documents and an</a:t>
            </a:r>
          </a:p>
          <a:p>
            <a:r>
              <a:rPr lang="en-CA" sz="3600" dirty="0"/>
              <a:t>investment and implementation roadmap for the national HIE</a:t>
            </a:r>
          </a:p>
          <a:p>
            <a:endParaRPr lang="en-CA" sz="2800" b="1" dirty="0"/>
          </a:p>
          <a:p>
            <a:r>
              <a:rPr lang="en-CA" sz="2800" b="1" dirty="0"/>
              <a:t>Context, background and use cases</a:t>
            </a:r>
          </a:p>
          <a:p>
            <a:r>
              <a:rPr lang="en-CA" sz="2800" dirty="0"/>
              <a:t>[Date]</a:t>
            </a:r>
            <a:r>
              <a:rPr lang="en-CA" sz="3600" dirty="0">
                <a:solidFill>
                  <a:schemeClr val="bg1"/>
                </a:solidFill>
              </a:rPr>
              <a:t>.</a:t>
            </a:r>
          </a:p>
        </p:txBody>
      </p:sp>
      <p:pic>
        <p:nvPicPr>
          <p:cNvPr id="6" name="Graphic 5">
            <a:extLst>
              <a:ext uri="{FF2B5EF4-FFF2-40B4-BE49-F238E27FC236}">
                <a16:creationId xmlns:a16="http://schemas.microsoft.com/office/drawing/2014/main" id="{446D7613-A12D-1000-DEB0-E32F5412B95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419111" y="527455"/>
            <a:ext cx="2376264" cy="2376264"/>
          </a:xfrm>
          <a:prstGeom prst="rect">
            <a:avLst/>
          </a:prstGeom>
        </p:spPr>
      </p:pic>
      <p:pic>
        <p:nvPicPr>
          <p:cNvPr id="13" name="Graphic 12">
            <a:extLst>
              <a:ext uri="{FF2B5EF4-FFF2-40B4-BE49-F238E27FC236}">
                <a16:creationId xmlns:a16="http://schemas.microsoft.com/office/drawing/2014/main" id="{44CA1124-B1DE-F514-879A-6F873508C9F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975171" y="4720803"/>
            <a:ext cx="2564121" cy="3508797"/>
          </a:xfrm>
          <a:prstGeom prst="rect">
            <a:avLst/>
          </a:prstGeom>
        </p:spPr>
      </p:pic>
    </p:spTree>
    <p:extLst>
      <p:ext uri="{BB962C8B-B14F-4D97-AF65-F5344CB8AC3E}">
        <p14:creationId xmlns:p14="http://schemas.microsoft.com/office/powerpoint/2010/main" val="165628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EF6949F-E877-7316-CC4F-93A7709BF6B1}"/>
              </a:ext>
            </a:extLst>
          </p:cNvPr>
          <p:cNvSpPr>
            <a:spLocks noGrp="1"/>
          </p:cNvSpPr>
          <p:nvPr>
            <p:ph type="title"/>
          </p:nvPr>
        </p:nvSpPr>
        <p:spPr/>
        <p:txBody>
          <a:bodyPr/>
          <a:lstStyle/>
          <a:p>
            <a:r>
              <a:rPr lang="en-CA" sz="4800" dirty="0">
                <a:solidFill>
                  <a:schemeClr val="tx2"/>
                </a:solidFill>
              </a:rPr>
              <a:t>STRATEGY &amp; INVESTMENT</a:t>
            </a:r>
            <a:endParaRPr lang="en-GB" dirty="0"/>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10</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2"/>
              </a:rPr>
              <a:t>https://monitor.digitalhealthmonitor.org/country_profile/BWA</a:t>
            </a:r>
            <a:r>
              <a:rPr lang="en-CA" sz="900" dirty="0">
                <a:solidFill>
                  <a:schemeClr val="tx2"/>
                </a:solidFill>
              </a:rPr>
              <a:t> 2023 data </a:t>
            </a:r>
          </a:p>
        </p:txBody>
      </p:sp>
      <p:pic>
        <p:nvPicPr>
          <p:cNvPr id="7" name="Picture 6">
            <a:extLst>
              <a:ext uri="{FF2B5EF4-FFF2-40B4-BE49-F238E27FC236}">
                <a16:creationId xmlns:a16="http://schemas.microsoft.com/office/drawing/2014/main" id="{F2BB00F7-DFDA-1D63-F875-6253B7E2602F}"/>
              </a:ext>
            </a:extLst>
          </p:cNvPr>
          <p:cNvPicPr>
            <a:picLocks noChangeAspect="1"/>
          </p:cNvPicPr>
          <p:nvPr/>
        </p:nvPicPr>
        <p:blipFill rotWithShape="1">
          <a:blip r:embed="rId3"/>
          <a:srcRect l="782" t="19399" r="37203" b="42799"/>
          <a:stretch/>
        </p:blipFill>
        <p:spPr>
          <a:xfrm>
            <a:off x="849600" y="2170584"/>
            <a:ext cx="7776000" cy="25920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7579DFE-9C05-9F4D-C23C-488ABED10333}"/>
              </a:ext>
            </a:extLst>
          </p:cNvPr>
          <p:cNvSpPr txBox="1"/>
          <p:nvPr/>
        </p:nvSpPr>
        <p:spPr>
          <a:xfrm>
            <a:off x="843960" y="5050904"/>
            <a:ext cx="5247104" cy="523220"/>
          </a:xfrm>
          <a:prstGeom prst="rect">
            <a:avLst/>
          </a:prstGeom>
          <a:noFill/>
        </p:spPr>
        <p:txBody>
          <a:bodyPr wrap="square">
            <a:spAutoFit/>
          </a:bodyPr>
          <a:lstStyle/>
          <a:p>
            <a:pPr algn="l"/>
            <a:r>
              <a:rPr lang="en-US" sz="1400" dirty="0">
                <a:solidFill>
                  <a:srgbClr val="00B0F0"/>
                </a:solidFill>
              </a:rPr>
              <a:t>The private sector participation and investment in the country's digital health activities and investment is ad-hoc and limited.</a:t>
            </a:r>
            <a:endParaRPr lang="en-CA" sz="1400" dirty="0">
              <a:solidFill>
                <a:srgbClr val="00B0F0"/>
              </a:solidFill>
            </a:endParaRPr>
          </a:p>
        </p:txBody>
      </p:sp>
      <p:sp>
        <p:nvSpPr>
          <p:cNvPr id="3" name="Oval 2">
            <a:extLst>
              <a:ext uri="{FF2B5EF4-FFF2-40B4-BE49-F238E27FC236}">
                <a16:creationId xmlns:a16="http://schemas.microsoft.com/office/drawing/2014/main" id="{7A7232BC-A545-1CBB-DDB0-705571623087}"/>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F5D44AF1-669E-8628-B310-88084EFB5904}"/>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13" name="Picture 12">
            <a:extLst>
              <a:ext uri="{FF2B5EF4-FFF2-40B4-BE49-F238E27FC236}">
                <a16:creationId xmlns:a16="http://schemas.microsoft.com/office/drawing/2014/main" id="{CDA7C2D0-6527-01B0-351E-2D8CEA59CCD1}"/>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4" name="Oval 13">
            <a:extLst>
              <a:ext uri="{FF2B5EF4-FFF2-40B4-BE49-F238E27FC236}">
                <a16:creationId xmlns:a16="http://schemas.microsoft.com/office/drawing/2014/main" id="{393ACED7-6CB7-3E96-B033-315AF42C2F81}"/>
              </a:ext>
            </a:extLst>
          </p:cNvPr>
          <p:cNvSpPr/>
          <p:nvPr/>
        </p:nvSpPr>
        <p:spPr>
          <a:xfrm>
            <a:off x="10814905" y="3826768"/>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4093038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FAC2AD-25D9-37D8-F29C-A358A1459F24}"/>
              </a:ext>
            </a:extLst>
          </p:cNvPr>
          <p:cNvPicPr>
            <a:picLocks noChangeAspect="1"/>
          </p:cNvPicPr>
          <p:nvPr/>
        </p:nvPicPr>
        <p:blipFill rotWithShape="1">
          <a:blip r:embed="rId2"/>
          <a:srcRect l="782" t="27090" r="37203" b="13098"/>
          <a:stretch/>
        </p:blipFill>
        <p:spPr>
          <a:xfrm>
            <a:off x="834480" y="2170800"/>
            <a:ext cx="7776000" cy="4101184"/>
          </a:xfrm>
          <a:prstGeom prst="rect">
            <a:avLst/>
          </a:prstGeom>
          <a:ln>
            <a:noFill/>
          </a:ln>
          <a:effectLst>
            <a:outerShdw blurRad="292100" dist="139700" dir="2700000" algn="tl" rotWithShape="0">
              <a:srgbClr val="333333">
                <a:alpha val="65000"/>
              </a:srgbClr>
            </a:outerShdw>
          </a:effectLst>
        </p:spPr>
      </p:pic>
      <p:sp>
        <p:nvSpPr>
          <p:cNvPr id="15" name="Title 14">
            <a:extLst>
              <a:ext uri="{FF2B5EF4-FFF2-40B4-BE49-F238E27FC236}">
                <a16:creationId xmlns:a16="http://schemas.microsoft.com/office/drawing/2014/main" id="{1FA3CAF3-008C-733A-316B-AA93F23848C2}"/>
              </a:ext>
            </a:extLst>
          </p:cNvPr>
          <p:cNvSpPr>
            <a:spLocks noGrp="1"/>
          </p:cNvSpPr>
          <p:nvPr>
            <p:ph type="title"/>
          </p:nvPr>
        </p:nvSpPr>
        <p:spPr/>
        <p:txBody>
          <a:bodyPr/>
          <a:lstStyle/>
          <a:p>
            <a:r>
              <a:rPr lang="en-CA" sz="4800" dirty="0">
                <a:solidFill>
                  <a:schemeClr val="tx2"/>
                </a:solidFill>
              </a:rPr>
              <a:t>LEGISLATION, POLICY, &amp; COMPLIANCE</a:t>
            </a:r>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11</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pic>
        <p:nvPicPr>
          <p:cNvPr id="3" name="Picture 2">
            <a:extLst>
              <a:ext uri="{FF2B5EF4-FFF2-40B4-BE49-F238E27FC236}">
                <a16:creationId xmlns:a16="http://schemas.microsoft.com/office/drawing/2014/main" id="{340F91E9-AD87-470F-B4AB-AE3C25CDB9A6}"/>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7" name="Picture 6">
            <a:extLst>
              <a:ext uri="{FF2B5EF4-FFF2-40B4-BE49-F238E27FC236}">
                <a16:creationId xmlns:a16="http://schemas.microsoft.com/office/drawing/2014/main" id="{FC536442-07ED-FDBD-7C46-CCEE255BCE97}"/>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3" name="Oval 12">
            <a:extLst>
              <a:ext uri="{FF2B5EF4-FFF2-40B4-BE49-F238E27FC236}">
                <a16:creationId xmlns:a16="http://schemas.microsoft.com/office/drawing/2014/main" id="{15FFF4A9-48BE-6FC9-4927-B9B8FAD612C4}"/>
              </a:ext>
            </a:extLst>
          </p:cNvPr>
          <p:cNvSpPr/>
          <p:nvPr/>
        </p:nvSpPr>
        <p:spPr>
          <a:xfrm>
            <a:off x="11275640" y="404279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TextBox 10">
            <a:extLst>
              <a:ext uri="{FF2B5EF4-FFF2-40B4-BE49-F238E27FC236}">
                <a16:creationId xmlns:a16="http://schemas.microsoft.com/office/drawing/2014/main" id="{E6F4985A-059B-386A-E126-1A450D9920C2}"/>
              </a:ext>
            </a:extLst>
          </p:cNvPr>
          <p:cNvSpPr txBox="1"/>
          <p:nvPr/>
        </p:nvSpPr>
        <p:spPr>
          <a:xfrm>
            <a:off x="4722481" y="5072216"/>
            <a:ext cx="8065328" cy="2462213"/>
          </a:xfrm>
          <a:prstGeom prst="rect">
            <a:avLst/>
          </a:prstGeom>
          <a:solidFill>
            <a:schemeClr val="bg1"/>
          </a:solidFill>
        </p:spPr>
        <p:txBody>
          <a:bodyPr wrap="square">
            <a:spAutoFit/>
          </a:bodyPr>
          <a:lstStyle/>
          <a:p>
            <a:pPr algn="l"/>
            <a:r>
              <a:rPr lang="en-US" sz="1400" b="0" i="0" u="none" strike="noStrike" baseline="0" dirty="0">
                <a:solidFill>
                  <a:srgbClr val="00B0F0"/>
                </a:solidFill>
              </a:rPr>
              <a:t>There is a law on data security (across the full data lifecycle e.g. collection, processing, storage, transmission, use and destruction) that is relevant to digital health that has been passed, but has not yet been fully implemented.</a:t>
            </a:r>
          </a:p>
          <a:p>
            <a:pPr algn="l"/>
            <a:endParaRPr lang="en-US" sz="1400" b="0" i="0" u="none" strike="noStrike" baseline="0" dirty="0">
              <a:solidFill>
                <a:srgbClr val="00B0F0"/>
              </a:solidFill>
            </a:endParaRPr>
          </a:p>
          <a:p>
            <a:pPr algn="l"/>
            <a:r>
              <a:rPr lang="en-US" sz="1400" b="0" i="0" u="none" strike="noStrike" baseline="0" dirty="0">
                <a:solidFill>
                  <a:srgbClr val="00B0F0"/>
                </a:solidFill>
              </a:rPr>
              <a:t>There is a law to protect individual privacy, governing ownership, access, consent, and sharing of individually identifiable digital health data that has been implemented, but not consistently enforced.</a:t>
            </a:r>
          </a:p>
          <a:p>
            <a:pPr algn="l"/>
            <a:endParaRPr lang="en-US" sz="1400" b="0" i="0" u="none" strike="noStrike" baseline="0" dirty="0">
              <a:solidFill>
                <a:srgbClr val="00B0F0"/>
              </a:solidFill>
            </a:endParaRPr>
          </a:p>
          <a:p>
            <a:pPr algn="l"/>
            <a:r>
              <a:rPr lang="en-US" sz="1400" b="0" i="0" u="none" strike="noStrike" baseline="0" dirty="0">
                <a:solidFill>
                  <a:srgbClr val="00B0F0"/>
                </a:solidFill>
              </a:rPr>
              <a:t>Protocols, policies, frameworks or accepted processes governing the clinical and patient care use of connected medical devices and digital health services (e.g. telemedicine, applications), particularly in relation to safety, data integrity and quality of care have been proposed and are under review.</a:t>
            </a:r>
          </a:p>
          <a:p>
            <a:pPr algn="l"/>
            <a:endParaRPr lang="en-US" sz="1400" b="0" i="0" u="none" strike="noStrike" baseline="0" dirty="0">
              <a:solidFill>
                <a:srgbClr val="00B0F0"/>
              </a:solidFill>
            </a:endParaRPr>
          </a:p>
        </p:txBody>
      </p:sp>
      <p:sp>
        <p:nvSpPr>
          <p:cNvPr id="14" name="Oval 13">
            <a:extLst>
              <a:ext uri="{FF2B5EF4-FFF2-40B4-BE49-F238E27FC236}">
                <a16:creationId xmlns:a16="http://schemas.microsoft.com/office/drawing/2014/main" id="{A45366F7-04D7-7C7E-F60A-B0E419F538DE}"/>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4066922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03960F-169B-9838-4599-858D63FA1F23}"/>
              </a:ext>
            </a:extLst>
          </p:cNvPr>
          <p:cNvPicPr>
            <a:picLocks noChangeAspect="1"/>
          </p:cNvPicPr>
          <p:nvPr/>
        </p:nvPicPr>
        <p:blipFill rotWithShape="1">
          <a:blip r:embed="rId2"/>
          <a:srcRect l="782" t="33799" r="37203" b="27499"/>
          <a:stretch/>
        </p:blipFill>
        <p:spPr>
          <a:xfrm>
            <a:off x="849019" y="2170584"/>
            <a:ext cx="7776000" cy="2653714"/>
          </a:xfrm>
          <a:prstGeom prst="rect">
            <a:avLst/>
          </a:prstGeom>
          <a:ln>
            <a:noFill/>
          </a:ln>
          <a:effectLst>
            <a:outerShdw blurRad="292100" dist="139700" dir="2700000" algn="tl" rotWithShape="0">
              <a:srgbClr val="333333">
                <a:alpha val="65000"/>
              </a:srgbClr>
            </a:outerShdw>
          </a:effectLst>
        </p:spPr>
      </p:pic>
      <p:sp>
        <p:nvSpPr>
          <p:cNvPr id="18" name="Title 17">
            <a:extLst>
              <a:ext uri="{FF2B5EF4-FFF2-40B4-BE49-F238E27FC236}">
                <a16:creationId xmlns:a16="http://schemas.microsoft.com/office/drawing/2014/main" id="{CF1E666C-10FD-099A-641D-ADBB69C9DC59}"/>
              </a:ext>
            </a:extLst>
          </p:cNvPr>
          <p:cNvSpPr>
            <a:spLocks noGrp="1"/>
          </p:cNvSpPr>
          <p:nvPr>
            <p:ph type="title"/>
          </p:nvPr>
        </p:nvSpPr>
        <p:spPr/>
        <p:txBody>
          <a:bodyPr/>
          <a:lstStyle/>
          <a:p>
            <a:r>
              <a:rPr lang="en-CA" sz="4800" dirty="0">
                <a:solidFill>
                  <a:schemeClr val="tx2"/>
                </a:solidFill>
              </a:rPr>
              <a:t>WORKFORCE</a:t>
            </a:r>
            <a:endParaRPr lang="en-GB" dirty="0"/>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12</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sp>
        <p:nvSpPr>
          <p:cNvPr id="3" name="Oval 2">
            <a:extLst>
              <a:ext uri="{FF2B5EF4-FFF2-40B4-BE49-F238E27FC236}">
                <a16:creationId xmlns:a16="http://schemas.microsoft.com/office/drawing/2014/main" id="{F9CDCCE2-7D85-5166-11E2-75997DA18108}"/>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06DADBCB-1CF9-71A6-30A7-7375412FE72E}"/>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11" name="Picture 10">
            <a:extLst>
              <a:ext uri="{FF2B5EF4-FFF2-40B4-BE49-F238E27FC236}">
                <a16:creationId xmlns:a16="http://schemas.microsoft.com/office/drawing/2014/main" id="{CC0BECE8-4206-DAC2-97AA-0E7DC79D9072}"/>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7" name="Oval 16">
            <a:extLst>
              <a:ext uri="{FF2B5EF4-FFF2-40B4-BE49-F238E27FC236}">
                <a16:creationId xmlns:a16="http://schemas.microsoft.com/office/drawing/2014/main" id="{8D3EB1C1-87BE-9EF0-17D0-BD7BA2F6E7A3}"/>
              </a:ext>
            </a:extLst>
          </p:cNvPr>
          <p:cNvSpPr/>
          <p:nvPr/>
        </p:nvSpPr>
        <p:spPr>
          <a:xfrm>
            <a:off x="10810281" y="404279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2644089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267AD0-633C-AE86-7F37-9B9D6E4B33F7}"/>
              </a:ext>
            </a:extLst>
          </p:cNvPr>
          <p:cNvPicPr>
            <a:picLocks noChangeAspect="1"/>
          </p:cNvPicPr>
          <p:nvPr/>
        </p:nvPicPr>
        <p:blipFill rotWithShape="1">
          <a:blip r:embed="rId2"/>
          <a:srcRect l="782" t="40999" r="37203" b="37199"/>
          <a:stretch/>
        </p:blipFill>
        <p:spPr>
          <a:xfrm>
            <a:off x="834480" y="2170584"/>
            <a:ext cx="7776000" cy="149492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ACDDC4CB-DB8F-5E58-C636-EFE094AB3E9D}"/>
              </a:ext>
            </a:extLst>
          </p:cNvPr>
          <p:cNvSpPr>
            <a:spLocks noGrp="1"/>
          </p:cNvSpPr>
          <p:nvPr>
            <p:ph type="title"/>
          </p:nvPr>
        </p:nvSpPr>
        <p:spPr/>
        <p:txBody>
          <a:bodyPr/>
          <a:lstStyle/>
          <a:p>
            <a:r>
              <a:rPr lang="en-CA" sz="4800" dirty="0">
                <a:solidFill>
                  <a:schemeClr val="tx2"/>
                </a:solidFill>
              </a:rPr>
              <a:t>STANDARDS &amp; INTEROPERABILITY</a:t>
            </a:r>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13</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906488" y="5410944"/>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pic>
        <p:nvPicPr>
          <p:cNvPr id="7" name="Picture 6">
            <a:extLst>
              <a:ext uri="{FF2B5EF4-FFF2-40B4-BE49-F238E27FC236}">
                <a16:creationId xmlns:a16="http://schemas.microsoft.com/office/drawing/2014/main" id="{58ABD5C1-AC9E-81BC-5287-ACA2911FFCC9}"/>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12" name="Picture 11">
            <a:extLst>
              <a:ext uri="{FF2B5EF4-FFF2-40B4-BE49-F238E27FC236}">
                <a16:creationId xmlns:a16="http://schemas.microsoft.com/office/drawing/2014/main" id="{ED5D43F2-C482-FA8F-B249-BA62E3A11DB6}"/>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3" name="Oval 12">
            <a:extLst>
              <a:ext uri="{FF2B5EF4-FFF2-40B4-BE49-F238E27FC236}">
                <a16:creationId xmlns:a16="http://schemas.microsoft.com/office/drawing/2014/main" id="{C0551138-5F05-6FAA-76AE-3E8EA5473813}"/>
              </a:ext>
            </a:extLst>
          </p:cNvPr>
          <p:cNvSpPr/>
          <p:nvPr/>
        </p:nvSpPr>
        <p:spPr>
          <a:xfrm>
            <a:off x="10627568" y="404279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4" name="Oval 13">
            <a:extLst>
              <a:ext uri="{FF2B5EF4-FFF2-40B4-BE49-F238E27FC236}">
                <a16:creationId xmlns:a16="http://schemas.microsoft.com/office/drawing/2014/main" id="{90EC656C-C047-83FA-3BEE-43282ADF8D33}"/>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3309174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62D8FD-30AE-43A2-2694-973EC13564B1}"/>
              </a:ext>
            </a:extLst>
          </p:cNvPr>
          <p:cNvPicPr>
            <a:picLocks noChangeAspect="1"/>
          </p:cNvPicPr>
          <p:nvPr/>
        </p:nvPicPr>
        <p:blipFill rotWithShape="1">
          <a:blip r:embed="rId2"/>
          <a:srcRect l="782" t="49024" r="37203" b="26599"/>
          <a:stretch/>
        </p:blipFill>
        <p:spPr>
          <a:xfrm>
            <a:off x="835200" y="2170800"/>
            <a:ext cx="7776000" cy="1671473"/>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C468EA0F-60CC-422E-0619-49773D1E992A}"/>
              </a:ext>
            </a:extLst>
          </p:cNvPr>
          <p:cNvSpPr>
            <a:spLocks noGrp="1"/>
          </p:cNvSpPr>
          <p:nvPr>
            <p:ph type="title"/>
          </p:nvPr>
        </p:nvSpPr>
        <p:spPr/>
        <p:txBody>
          <a:bodyPr/>
          <a:lstStyle/>
          <a:p>
            <a:r>
              <a:rPr lang="en-CA" sz="4800" dirty="0">
                <a:solidFill>
                  <a:schemeClr val="tx2"/>
                </a:solidFill>
              </a:rPr>
              <a:t>INFRASTRUCTURE</a:t>
            </a:r>
            <a:endParaRPr lang="en-GB" dirty="0"/>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14</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sp>
        <p:nvSpPr>
          <p:cNvPr id="12" name="TextBox 11">
            <a:extLst>
              <a:ext uri="{FF2B5EF4-FFF2-40B4-BE49-F238E27FC236}">
                <a16:creationId xmlns:a16="http://schemas.microsoft.com/office/drawing/2014/main" id="{92336DC4-7D6D-DA84-8350-2E202235D42C}"/>
              </a:ext>
            </a:extLst>
          </p:cNvPr>
          <p:cNvSpPr txBox="1"/>
          <p:nvPr/>
        </p:nvSpPr>
        <p:spPr>
          <a:xfrm>
            <a:off x="842400" y="4427407"/>
            <a:ext cx="7840952" cy="954107"/>
          </a:xfrm>
          <a:prstGeom prst="rect">
            <a:avLst/>
          </a:prstGeom>
          <a:noFill/>
        </p:spPr>
        <p:txBody>
          <a:bodyPr wrap="square">
            <a:spAutoFit/>
          </a:bodyPr>
          <a:lstStyle/>
          <a:p>
            <a:pPr algn="l"/>
            <a:r>
              <a:rPr lang="en-US" sz="1400" dirty="0">
                <a:solidFill>
                  <a:srgbClr val="00B0F0"/>
                </a:solidFill>
              </a:rPr>
              <a:t>A plan for supporting digital health infrastructure (including equipment computers/tablets/ phones, supplies, software, devices, etc.) provision and maintenance has been implemented partially, but not consistently with estimated 0-25% of necessary digital health infrastructure needed in public healthcare service sector available and in use.</a:t>
            </a:r>
            <a:endParaRPr lang="en-CA" sz="1400" dirty="0">
              <a:solidFill>
                <a:srgbClr val="00B0F0"/>
              </a:solidFill>
            </a:endParaRPr>
          </a:p>
        </p:txBody>
      </p:sp>
      <p:pic>
        <p:nvPicPr>
          <p:cNvPr id="4" name="Picture 3">
            <a:extLst>
              <a:ext uri="{FF2B5EF4-FFF2-40B4-BE49-F238E27FC236}">
                <a16:creationId xmlns:a16="http://schemas.microsoft.com/office/drawing/2014/main" id="{8E8A957A-C28C-716B-0F57-723FBC66FA48}"/>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7" name="Picture 6">
            <a:extLst>
              <a:ext uri="{FF2B5EF4-FFF2-40B4-BE49-F238E27FC236}">
                <a16:creationId xmlns:a16="http://schemas.microsoft.com/office/drawing/2014/main" id="{43535DB0-CAC3-3546-D8EA-CDA1F751AD39}"/>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4" name="Oval 13">
            <a:extLst>
              <a:ext uri="{FF2B5EF4-FFF2-40B4-BE49-F238E27FC236}">
                <a16:creationId xmlns:a16="http://schemas.microsoft.com/office/drawing/2014/main" id="{917B2208-4ADA-692C-8680-D3C3A74784A6}"/>
              </a:ext>
            </a:extLst>
          </p:cNvPr>
          <p:cNvSpPr/>
          <p:nvPr/>
        </p:nvSpPr>
        <p:spPr>
          <a:xfrm>
            <a:off x="10123512" y="404279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5" name="Oval 14">
            <a:extLst>
              <a:ext uri="{FF2B5EF4-FFF2-40B4-BE49-F238E27FC236}">
                <a16:creationId xmlns:a16="http://schemas.microsoft.com/office/drawing/2014/main" id="{2F602D5F-DC67-DE3F-1D9C-482D9B0072A8}"/>
              </a:ext>
            </a:extLst>
          </p:cNvPr>
          <p:cNvSpPr/>
          <p:nvPr/>
        </p:nvSpPr>
        <p:spPr>
          <a:xfrm>
            <a:off x="7884797" y="2026568"/>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3591467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20BC35-2C9A-1A43-4730-74A873F68703}"/>
              </a:ext>
            </a:extLst>
          </p:cNvPr>
          <p:cNvPicPr>
            <a:picLocks noChangeAspect="1"/>
          </p:cNvPicPr>
          <p:nvPr/>
        </p:nvPicPr>
        <p:blipFill rotWithShape="1">
          <a:blip r:embed="rId2"/>
          <a:srcRect l="782" t="25296" r="37203" b="7698"/>
          <a:stretch/>
        </p:blipFill>
        <p:spPr>
          <a:xfrm>
            <a:off x="849600" y="2170800"/>
            <a:ext cx="7776000" cy="4594468"/>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831AD9A2-6271-F847-2EE4-A4AF0BCF93B2}"/>
              </a:ext>
            </a:extLst>
          </p:cNvPr>
          <p:cNvSpPr>
            <a:spLocks noGrp="1"/>
          </p:cNvSpPr>
          <p:nvPr>
            <p:ph type="title"/>
          </p:nvPr>
        </p:nvSpPr>
        <p:spPr/>
        <p:txBody>
          <a:bodyPr/>
          <a:lstStyle/>
          <a:p>
            <a:r>
              <a:rPr lang="en-CA" sz="4800" dirty="0">
                <a:solidFill>
                  <a:schemeClr val="tx2"/>
                </a:solidFill>
              </a:rPr>
              <a:t>SERVICES &amp; APPLICATIONS</a:t>
            </a:r>
            <a:endParaRPr lang="en-GB" dirty="0"/>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15</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pic>
        <p:nvPicPr>
          <p:cNvPr id="4" name="Picture 3">
            <a:extLst>
              <a:ext uri="{FF2B5EF4-FFF2-40B4-BE49-F238E27FC236}">
                <a16:creationId xmlns:a16="http://schemas.microsoft.com/office/drawing/2014/main" id="{87E629C2-6B21-B57B-E36E-22667208D4BE}"/>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pic>
        <p:nvPicPr>
          <p:cNvPr id="11" name="Picture 10">
            <a:extLst>
              <a:ext uri="{FF2B5EF4-FFF2-40B4-BE49-F238E27FC236}">
                <a16:creationId xmlns:a16="http://schemas.microsoft.com/office/drawing/2014/main" id="{BE11CE85-55F2-8EC9-3269-AB4EBE5AE42F}"/>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13" name="Oval 12">
            <a:extLst>
              <a:ext uri="{FF2B5EF4-FFF2-40B4-BE49-F238E27FC236}">
                <a16:creationId xmlns:a16="http://schemas.microsoft.com/office/drawing/2014/main" id="{9EF9F260-A34C-711E-E04C-118846F75287}"/>
              </a:ext>
            </a:extLst>
          </p:cNvPr>
          <p:cNvSpPr/>
          <p:nvPr/>
        </p:nvSpPr>
        <p:spPr>
          <a:xfrm>
            <a:off x="10584752" y="3826767"/>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4" name="Oval 13">
            <a:extLst>
              <a:ext uri="{FF2B5EF4-FFF2-40B4-BE49-F238E27FC236}">
                <a16:creationId xmlns:a16="http://schemas.microsoft.com/office/drawing/2014/main" id="{4393E9E9-AE63-EC67-870B-EC8273C1EC8C}"/>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2478797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204C4E-51DA-D7FA-D97E-95D4BFE73898}"/>
              </a:ext>
            </a:extLst>
          </p:cNvPr>
          <p:cNvSpPr>
            <a:spLocks noGrp="1"/>
          </p:cNvSpPr>
          <p:nvPr>
            <p:ph type="title"/>
          </p:nvPr>
        </p:nvSpPr>
        <p:spPr/>
        <p:txBody>
          <a:bodyPr/>
          <a:lstStyle/>
          <a:p>
            <a:r>
              <a:rPr lang="en-CA" sz="4800" b="1" dirty="0">
                <a:solidFill>
                  <a:schemeClr val="tx2"/>
                </a:solidFill>
              </a:rPr>
              <a:t>MOBILE NETWORK COVERAGE</a:t>
            </a:r>
            <a:endParaRPr lang="en-GB" dirty="0"/>
          </a:p>
        </p:txBody>
      </p:sp>
      <p:sp>
        <p:nvSpPr>
          <p:cNvPr id="2" name="Slide Number Placeholder 1">
            <a:extLst>
              <a:ext uri="{FF2B5EF4-FFF2-40B4-BE49-F238E27FC236}">
                <a16:creationId xmlns:a16="http://schemas.microsoft.com/office/drawing/2014/main" id="{AFA366C0-42E7-0230-AD93-35CF0421B31A}"/>
              </a:ext>
            </a:extLst>
          </p:cNvPr>
          <p:cNvSpPr>
            <a:spLocks noGrp="1"/>
          </p:cNvSpPr>
          <p:nvPr>
            <p:ph type="sldNum" sz="quarter" idx="12"/>
          </p:nvPr>
        </p:nvSpPr>
        <p:spPr/>
        <p:txBody>
          <a:bodyPr/>
          <a:lstStyle/>
          <a:p>
            <a:fld id="{6734F48E-A456-4E2F-B17E-509464F7A050}" type="slidenum">
              <a:rPr lang="en-CA" smtClean="0"/>
              <a:pPr/>
              <a:t>16</a:t>
            </a:fld>
            <a:endParaRPr lang="en-CA"/>
          </a:p>
        </p:txBody>
      </p:sp>
      <p:pic>
        <p:nvPicPr>
          <p:cNvPr id="4" name="Picture 3">
            <a:extLst>
              <a:ext uri="{FF2B5EF4-FFF2-40B4-BE49-F238E27FC236}">
                <a16:creationId xmlns:a16="http://schemas.microsoft.com/office/drawing/2014/main" id="{AB8FFD91-5EE5-1674-3467-CDD623751EF2}"/>
              </a:ext>
            </a:extLst>
          </p:cNvPr>
          <p:cNvPicPr>
            <a:picLocks noChangeAspect="1"/>
          </p:cNvPicPr>
          <p:nvPr/>
        </p:nvPicPr>
        <p:blipFill rotWithShape="1">
          <a:blip r:embed="rId2"/>
          <a:srcRect l="8165" t="11298" r="8165" b="15798"/>
          <a:stretch/>
        </p:blipFill>
        <p:spPr>
          <a:xfrm>
            <a:off x="691200" y="1378496"/>
            <a:ext cx="12241360" cy="5832648"/>
          </a:xfrm>
          <a:prstGeom prst="rect">
            <a:avLst/>
          </a:prstGeom>
        </p:spPr>
      </p:pic>
    </p:spTree>
    <p:extLst>
      <p:ext uri="{BB962C8B-B14F-4D97-AF65-F5344CB8AC3E}">
        <p14:creationId xmlns:p14="http://schemas.microsoft.com/office/powerpoint/2010/main" val="3980990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1F14BC-5CFF-D7FA-7ADE-C8C55C16E271}"/>
              </a:ext>
            </a:extLst>
          </p:cNvPr>
          <p:cNvPicPr>
            <a:picLocks noChangeAspect="1"/>
          </p:cNvPicPr>
          <p:nvPr/>
        </p:nvPicPr>
        <p:blipFill rotWithShape="1">
          <a:blip r:embed="rId2"/>
          <a:srcRect l="8165" t="10398" r="8165" b="14898"/>
          <a:stretch/>
        </p:blipFill>
        <p:spPr>
          <a:xfrm>
            <a:off x="691200" y="1289862"/>
            <a:ext cx="12241360" cy="5976664"/>
          </a:xfrm>
          <a:prstGeom prst="rect">
            <a:avLst/>
          </a:prstGeom>
        </p:spPr>
      </p:pic>
      <p:sp>
        <p:nvSpPr>
          <p:cNvPr id="3" name="Title 2">
            <a:extLst>
              <a:ext uri="{FF2B5EF4-FFF2-40B4-BE49-F238E27FC236}">
                <a16:creationId xmlns:a16="http://schemas.microsoft.com/office/drawing/2014/main" id="{843AC10C-B85D-A973-2D7E-7E395883E885}"/>
              </a:ext>
            </a:extLst>
          </p:cNvPr>
          <p:cNvSpPr>
            <a:spLocks noGrp="1"/>
          </p:cNvSpPr>
          <p:nvPr>
            <p:ph type="title"/>
          </p:nvPr>
        </p:nvSpPr>
        <p:spPr/>
        <p:txBody>
          <a:bodyPr/>
          <a:lstStyle/>
          <a:p>
            <a:r>
              <a:rPr lang="en-CA" sz="4800" b="1" dirty="0">
                <a:solidFill>
                  <a:schemeClr val="tx2"/>
                </a:solidFill>
              </a:rPr>
              <a:t>MOBILE NETWORK COVERAGE</a:t>
            </a:r>
            <a:endParaRPr lang="en-GB" dirty="0"/>
          </a:p>
        </p:txBody>
      </p:sp>
      <p:sp>
        <p:nvSpPr>
          <p:cNvPr id="2" name="Slide Number Placeholder 1">
            <a:extLst>
              <a:ext uri="{FF2B5EF4-FFF2-40B4-BE49-F238E27FC236}">
                <a16:creationId xmlns:a16="http://schemas.microsoft.com/office/drawing/2014/main" id="{AFA366C0-42E7-0230-AD93-35CF0421B31A}"/>
              </a:ext>
            </a:extLst>
          </p:cNvPr>
          <p:cNvSpPr>
            <a:spLocks noGrp="1"/>
          </p:cNvSpPr>
          <p:nvPr>
            <p:ph type="sldNum" sz="quarter" idx="12"/>
          </p:nvPr>
        </p:nvSpPr>
        <p:spPr/>
        <p:txBody>
          <a:bodyPr/>
          <a:lstStyle/>
          <a:p>
            <a:fld id="{6734F48E-A456-4E2F-B17E-509464F7A050}" type="slidenum">
              <a:rPr lang="en-CA" smtClean="0"/>
              <a:pPr/>
              <a:t>17</a:t>
            </a:fld>
            <a:endParaRPr lang="en-CA"/>
          </a:p>
        </p:txBody>
      </p:sp>
    </p:spTree>
    <p:extLst>
      <p:ext uri="{BB962C8B-B14F-4D97-AF65-F5344CB8AC3E}">
        <p14:creationId xmlns:p14="http://schemas.microsoft.com/office/powerpoint/2010/main" val="301689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48204F-4B1E-1B13-E044-F5328C4B0520}"/>
              </a:ext>
            </a:extLst>
          </p:cNvPr>
          <p:cNvPicPr>
            <a:picLocks noChangeAspect="1"/>
          </p:cNvPicPr>
          <p:nvPr/>
        </p:nvPicPr>
        <p:blipFill rotWithShape="1">
          <a:blip r:embed="rId2"/>
          <a:srcRect l="8165" t="10606" r="8165" b="14691"/>
          <a:stretch/>
        </p:blipFill>
        <p:spPr>
          <a:xfrm>
            <a:off x="691200" y="1287697"/>
            <a:ext cx="12241360" cy="5976664"/>
          </a:xfrm>
          <a:prstGeom prst="rect">
            <a:avLst/>
          </a:prstGeom>
        </p:spPr>
      </p:pic>
      <p:sp>
        <p:nvSpPr>
          <p:cNvPr id="3" name="Title 2">
            <a:extLst>
              <a:ext uri="{FF2B5EF4-FFF2-40B4-BE49-F238E27FC236}">
                <a16:creationId xmlns:a16="http://schemas.microsoft.com/office/drawing/2014/main" id="{D75C7B19-B224-E845-F6D6-583C830CF4F6}"/>
              </a:ext>
            </a:extLst>
          </p:cNvPr>
          <p:cNvSpPr>
            <a:spLocks noGrp="1"/>
          </p:cNvSpPr>
          <p:nvPr>
            <p:ph type="title"/>
          </p:nvPr>
        </p:nvSpPr>
        <p:spPr/>
        <p:txBody>
          <a:bodyPr/>
          <a:lstStyle/>
          <a:p>
            <a:r>
              <a:rPr lang="en-CA" sz="4800" b="1" dirty="0">
                <a:solidFill>
                  <a:schemeClr val="tx2"/>
                </a:solidFill>
              </a:rPr>
              <a:t>MOBILE NETWORK COVERAGE</a:t>
            </a:r>
            <a:endParaRPr lang="en-GB" dirty="0"/>
          </a:p>
        </p:txBody>
      </p:sp>
      <p:sp>
        <p:nvSpPr>
          <p:cNvPr id="2" name="Slide Number Placeholder 1">
            <a:extLst>
              <a:ext uri="{FF2B5EF4-FFF2-40B4-BE49-F238E27FC236}">
                <a16:creationId xmlns:a16="http://schemas.microsoft.com/office/drawing/2014/main" id="{AFA366C0-42E7-0230-AD93-35CF0421B31A}"/>
              </a:ext>
            </a:extLst>
          </p:cNvPr>
          <p:cNvSpPr>
            <a:spLocks noGrp="1"/>
          </p:cNvSpPr>
          <p:nvPr>
            <p:ph type="sldNum" sz="quarter" idx="12"/>
          </p:nvPr>
        </p:nvSpPr>
        <p:spPr/>
        <p:txBody>
          <a:bodyPr/>
          <a:lstStyle/>
          <a:p>
            <a:fld id="{6734F48E-A456-4E2F-B17E-509464F7A050}" type="slidenum">
              <a:rPr lang="en-CA" smtClean="0"/>
              <a:pPr/>
              <a:t>18</a:t>
            </a:fld>
            <a:endParaRPr lang="en-CA"/>
          </a:p>
        </p:txBody>
      </p:sp>
    </p:spTree>
    <p:extLst>
      <p:ext uri="{BB962C8B-B14F-4D97-AF65-F5344CB8AC3E}">
        <p14:creationId xmlns:p14="http://schemas.microsoft.com/office/powerpoint/2010/main" val="1930886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58A8A-BDB1-8DF0-A847-A95BE0071EB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D102EBA-31DA-1486-6B01-ED9B7CCE7328}"/>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989AFE03-45F7-CADD-A58A-8DF11BF89182}"/>
              </a:ext>
            </a:extLst>
          </p:cNvPr>
          <p:cNvSpPr>
            <a:spLocks noGrp="1"/>
          </p:cNvSpPr>
          <p:nvPr>
            <p:ph idx="1"/>
          </p:nvPr>
        </p:nvSpPr>
        <p:spPr>
          <a:xfrm>
            <a:off x="828000" y="1980000"/>
            <a:ext cx="12535872" cy="5431155"/>
          </a:xfrm>
        </p:spPr>
        <p:txBody>
          <a:bodyPr/>
          <a:lstStyle/>
          <a:p>
            <a:pPr marL="457200" indent="-457200" algn="l">
              <a:buSzPct val="75000"/>
              <a:buFont typeface="Arial" panose="020B0604020202020204" pitchFamily="34" charset="0"/>
              <a:buChar char="•"/>
            </a:pPr>
            <a:r>
              <a:rPr lang="en-CA" sz="2800" b="1" dirty="0"/>
              <a:t>Botswana’s readiness is generally consistent with its African peers. We have a Digital Health Phase score of </a:t>
            </a:r>
            <a:r>
              <a:rPr lang="en-CA" sz="2800" b="1" dirty="0">
                <a:solidFill>
                  <a:schemeClr val="accent5"/>
                </a:solidFill>
              </a:rPr>
              <a:t>3</a:t>
            </a:r>
            <a:r>
              <a:rPr lang="en-CA" sz="2800" b="1" dirty="0"/>
              <a:t> out of </a:t>
            </a:r>
            <a:r>
              <a:rPr lang="en-CA" sz="2800" b="1" dirty="0">
                <a:solidFill>
                  <a:schemeClr val="accent5"/>
                </a:solidFill>
              </a:rPr>
              <a:t>5</a:t>
            </a:r>
            <a:r>
              <a:rPr lang="en-CA" sz="2800" b="1" dirty="0"/>
              <a:t>.</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t>There are notable </a:t>
            </a:r>
            <a:r>
              <a:rPr lang="en-CA" sz="2800" b="1" dirty="0">
                <a:solidFill>
                  <a:schemeClr val="accent5"/>
                </a:solidFill>
              </a:rPr>
              <a:t>gaps</a:t>
            </a:r>
            <a:r>
              <a:rPr lang="en-CA" sz="2800" b="1" dirty="0"/>
              <a:t> in four key areas:</a:t>
            </a:r>
          </a:p>
          <a:p>
            <a:pPr marL="1097280" lvl="1">
              <a:buSzPct val="75000"/>
            </a:pPr>
            <a:r>
              <a:rPr lang="en-CA" sz="1700" b="1" dirty="0"/>
              <a:t>Strategy &amp; Investment</a:t>
            </a:r>
          </a:p>
          <a:p>
            <a:pPr marL="1097280" lvl="1">
              <a:buSzPct val="75000"/>
            </a:pPr>
            <a:r>
              <a:rPr lang="en-CA" sz="1700" b="1" dirty="0"/>
              <a:t>Workforce</a:t>
            </a:r>
          </a:p>
          <a:p>
            <a:pPr marL="1097280" lvl="1">
              <a:buSzPct val="75000"/>
            </a:pPr>
            <a:r>
              <a:rPr lang="en-CA" sz="1700" b="1" dirty="0"/>
              <a:t>Standards &amp; Interoperability</a:t>
            </a:r>
          </a:p>
          <a:p>
            <a:pPr marL="1097280" lvl="1">
              <a:buSzPct val="75000"/>
            </a:pPr>
            <a:r>
              <a:rPr lang="en-CA" sz="1700" b="1" dirty="0"/>
              <a:t>Services &amp; Applications</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t>The challenges are genuine. To succeed, any plan for national-scale implementation would need to </a:t>
            </a:r>
            <a:r>
              <a:rPr lang="en-CA" sz="2800" b="1" dirty="0">
                <a:solidFill>
                  <a:schemeClr val="accent5"/>
                </a:solidFill>
              </a:rPr>
              <a:t>address</a:t>
            </a:r>
            <a:r>
              <a:rPr lang="en-CA" sz="2800" b="1" dirty="0"/>
              <a:t> these gaps.</a:t>
            </a:r>
            <a:endParaRPr lang="en-GB" dirty="0"/>
          </a:p>
        </p:txBody>
      </p:sp>
      <p:sp>
        <p:nvSpPr>
          <p:cNvPr id="2" name="Slide Number Placeholder 1">
            <a:extLst>
              <a:ext uri="{FF2B5EF4-FFF2-40B4-BE49-F238E27FC236}">
                <a16:creationId xmlns:a16="http://schemas.microsoft.com/office/drawing/2014/main" id="{7574A1BC-F91A-0ADC-176D-5E31C2ADC39D}"/>
              </a:ext>
            </a:extLst>
          </p:cNvPr>
          <p:cNvSpPr>
            <a:spLocks noGrp="1"/>
          </p:cNvSpPr>
          <p:nvPr>
            <p:ph type="sldNum" sz="quarter" idx="12"/>
          </p:nvPr>
        </p:nvSpPr>
        <p:spPr/>
        <p:txBody>
          <a:bodyPr/>
          <a:lstStyle/>
          <a:p>
            <a:fld id="{6734F48E-A456-4E2F-B17E-509464F7A050}" type="slidenum">
              <a:rPr lang="en-CA" smtClean="0"/>
              <a:pPr/>
              <a:t>19</a:t>
            </a:fld>
            <a:endParaRPr lang="en-CA"/>
          </a:p>
        </p:txBody>
      </p:sp>
      <p:pic>
        <p:nvPicPr>
          <p:cNvPr id="8" name="Graphic 7" descr="Key with solid fill">
            <a:extLst>
              <a:ext uri="{FF2B5EF4-FFF2-40B4-BE49-F238E27FC236}">
                <a16:creationId xmlns:a16="http://schemas.microsoft.com/office/drawing/2014/main" id="{69593A45-A7A9-4A57-EA2C-075A789F0F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78708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E72B-48AF-434C-9210-4BC7787DC6D7}"/>
              </a:ext>
            </a:extLst>
          </p:cNvPr>
          <p:cNvSpPr>
            <a:spLocks noGrp="1"/>
          </p:cNvSpPr>
          <p:nvPr>
            <p:ph type="title"/>
          </p:nvPr>
        </p:nvSpPr>
        <p:spPr/>
        <p:txBody>
          <a:bodyPr/>
          <a:lstStyle/>
          <a:p>
            <a:r>
              <a:rPr lang="en-CA" dirty="0"/>
              <a:t>WORKSHOP PLAN…</a:t>
            </a:r>
          </a:p>
        </p:txBody>
      </p:sp>
      <p:sp>
        <p:nvSpPr>
          <p:cNvPr id="3" name="Content Placeholder 2">
            <a:extLst>
              <a:ext uri="{FF2B5EF4-FFF2-40B4-BE49-F238E27FC236}">
                <a16:creationId xmlns:a16="http://schemas.microsoft.com/office/drawing/2014/main" id="{7A0C0EBC-2587-47B0-95B7-5F14782F2193}"/>
              </a:ext>
            </a:extLst>
          </p:cNvPr>
          <p:cNvSpPr>
            <a:spLocks noGrp="1"/>
          </p:cNvSpPr>
          <p:nvPr>
            <p:ph idx="1"/>
          </p:nvPr>
        </p:nvSpPr>
        <p:spPr>
          <a:xfrm>
            <a:off x="731520" y="1903278"/>
            <a:ext cx="13167360" cy="5431155"/>
          </a:xfrm>
        </p:spPr>
        <p:txBody>
          <a:bodyPr>
            <a:normAutofit/>
          </a:bodyPr>
          <a:lstStyle/>
          <a:p>
            <a:r>
              <a:rPr lang="en-CA" sz="3200" b="1" dirty="0"/>
              <a:t>Leverage each successive workshop to progress the development of the blueprint:</a:t>
            </a:r>
          </a:p>
          <a:p>
            <a:pPr marL="1474470" lvl="1" indent="-742950">
              <a:buFont typeface="+mj-lt"/>
              <a:buAutoNum type="arabicPeriod"/>
            </a:pPr>
            <a:r>
              <a:rPr lang="en-CA" sz="3200" b="1" dirty="0">
                <a:solidFill>
                  <a:schemeClr val="accent5"/>
                </a:solidFill>
              </a:rPr>
              <a:t>Use cases (choosing our initial care pathways)</a:t>
            </a:r>
          </a:p>
          <a:p>
            <a:pPr marL="1474470" lvl="1" indent="-742950">
              <a:buFont typeface="+mj-lt"/>
              <a:buAutoNum type="arabicPeriod"/>
            </a:pPr>
            <a:r>
              <a:rPr lang="en-CA" sz="3200" dirty="0"/>
              <a:t>Digital health specifications (Integration Profiles)</a:t>
            </a:r>
          </a:p>
          <a:p>
            <a:pPr marL="1474470" lvl="1" indent="-742950">
              <a:buFont typeface="+mj-lt"/>
              <a:buAutoNum type="arabicPeriod"/>
            </a:pPr>
            <a:r>
              <a:rPr lang="en-CA" sz="3200" dirty="0"/>
              <a:t>“Lego blocks” (conformant eHealth solutions)</a:t>
            </a:r>
          </a:p>
          <a:p>
            <a:pPr marL="1474470" lvl="1" indent="-742950">
              <a:buFont typeface="+mj-lt"/>
              <a:buAutoNum type="arabicPeriod"/>
            </a:pPr>
            <a:r>
              <a:rPr lang="en-CA" sz="3200" dirty="0"/>
              <a:t>Implementation science (making it “go”)</a:t>
            </a:r>
          </a:p>
          <a:p>
            <a:pPr marL="1474470" lvl="1" indent="-742950">
              <a:buFont typeface="+mj-lt"/>
              <a:buAutoNum type="arabicPeriod"/>
            </a:pPr>
            <a:endParaRPr lang="en-CA" sz="3200" dirty="0"/>
          </a:p>
          <a:p>
            <a:r>
              <a:rPr lang="en-CA" sz="3200" b="1" dirty="0"/>
              <a:t>Each session builds on the one before it…</a:t>
            </a:r>
          </a:p>
        </p:txBody>
      </p:sp>
      <p:sp>
        <p:nvSpPr>
          <p:cNvPr id="4" name="Slide Number Placeholder 3">
            <a:extLst>
              <a:ext uri="{FF2B5EF4-FFF2-40B4-BE49-F238E27FC236}">
                <a16:creationId xmlns:a16="http://schemas.microsoft.com/office/drawing/2014/main" id="{BB6F7869-EF5D-405A-9222-F8EB89CA7C6C}"/>
              </a:ext>
            </a:extLst>
          </p:cNvPr>
          <p:cNvSpPr>
            <a:spLocks noGrp="1"/>
          </p:cNvSpPr>
          <p:nvPr>
            <p:ph type="sldNum" sz="quarter" idx="12"/>
          </p:nvPr>
        </p:nvSpPr>
        <p:spPr/>
        <p:txBody>
          <a:bodyPr/>
          <a:lstStyle/>
          <a:p>
            <a:fld id="{6734F48E-A456-4E2F-B17E-509464F7A050}" type="slidenum">
              <a:rPr lang="en-CA" smtClean="0"/>
              <a:pPr/>
              <a:t>2</a:t>
            </a:fld>
            <a:endParaRPr lang="en-CA"/>
          </a:p>
        </p:txBody>
      </p:sp>
      <p:pic>
        <p:nvPicPr>
          <p:cNvPr id="7" name="Graphic 6">
            <a:extLst>
              <a:ext uri="{FF2B5EF4-FFF2-40B4-BE49-F238E27FC236}">
                <a16:creationId xmlns:a16="http://schemas.microsoft.com/office/drawing/2014/main" id="{E64E8EAE-D48C-2C97-C3F9-085E0046116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915600" y="4546848"/>
            <a:ext cx="2324100" cy="3124200"/>
          </a:xfrm>
          <a:prstGeom prst="rect">
            <a:avLst/>
          </a:prstGeom>
        </p:spPr>
      </p:pic>
    </p:spTree>
    <p:extLst>
      <p:ext uri="{BB962C8B-B14F-4D97-AF65-F5344CB8AC3E}">
        <p14:creationId xmlns:p14="http://schemas.microsoft.com/office/powerpoint/2010/main" val="2305087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58066-E32C-4EAA-7B6E-53C12BF84BA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5B2B08-1217-E9CF-638B-69DBD0727A33}"/>
              </a:ext>
            </a:extLst>
          </p:cNvPr>
          <p:cNvSpPr>
            <a:spLocks noGrp="1"/>
          </p:cNvSpPr>
          <p:nvPr>
            <p:ph type="sldNum" sz="quarter" idx="12"/>
          </p:nvPr>
        </p:nvSpPr>
        <p:spPr/>
        <p:txBody>
          <a:bodyPr/>
          <a:lstStyle/>
          <a:p>
            <a:fld id="{6734F48E-A456-4E2F-B17E-509464F7A050}" type="slidenum">
              <a:rPr lang="en-CA" smtClean="0"/>
              <a:pPr/>
              <a:t>20</a:t>
            </a:fld>
            <a:endParaRPr lang="en-CA"/>
          </a:p>
        </p:txBody>
      </p:sp>
      <p:pic>
        <p:nvPicPr>
          <p:cNvPr id="5" name="Graphic 4">
            <a:extLst>
              <a:ext uri="{FF2B5EF4-FFF2-40B4-BE49-F238E27FC236}">
                <a16:creationId xmlns:a16="http://schemas.microsoft.com/office/drawing/2014/main" id="{B5A7611A-2EB8-1D4D-8F71-F5FBB19A010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289191" y="1484562"/>
            <a:ext cx="4285996" cy="6149473"/>
          </a:xfrm>
          <a:prstGeom prst="rect">
            <a:avLst/>
          </a:prstGeom>
        </p:spPr>
      </p:pic>
      <p:sp>
        <p:nvSpPr>
          <p:cNvPr id="2" name="Content Placeholder 2">
            <a:extLst>
              <a:ext uri="{FF2B5EF4-FFF2-40B4-BE49-F238E27FC236}">
                <a16:creationId xmlns:a16="http://schemas.microsoft.com/office/drawing/2014/main" id="{86A56360-16BC-2D6C-9684-38F83818F653}"/>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259403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INTERACTION 1.1</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a:xfrm>
            <a:off x="827921" y="1975547"/>
            <a:ext cx="13167360" cy="5431155"/>
          </a:xfrm>
          <a:prstGeom prst="rect">
            <a:avLst/>
          </a:prstGeom>
        </p:spPr>
        <p:txBody>
          <a:bodyPr>
            <a:normAutofit lnSpcReduction="10000"/>
          </a:bodyPr>
          <a:lstStyle/>
          <a:p>
            <a:r>
              <a:rPr lang="en-CA" sz="3200" dirty="0"/>
              <a:t>What do you believe are the </a:t>
            </a:r>
            <a:r>
              <a:rPr lang="en-CA" sz="3200" b="1" dirty="0">
                <a:solidFill>
                  <a:schemeClr val="accent5"/>
                </a:solidFill>
              </a:rPr>
              <a:t>top 2 challenges </a:t>
            </a:r>
            <a:r>
              <a:rPr lang="en-CA" sz="3200" dirty="0"/>
              <a:t>impeding digital health adoption? [electricity; network access; hardware availability; software availability and capability; digital literacy; data entry burden; health impact; data privacy; governance; political will; implementation project funding; health worker compensation; other]</a:t>
            </a:r>
          </a:p>
          <a:p>
            <a:endParaRPr lang="en-CA" sz="3200" dirty="0"/>
          </a:p>
          <a:p>
            <a:r>
              <a:rPr lang="en-CA" sz="3200" dirty="0"/>
              <a:t>What do you believe are the </a:t>
            </a:r>
            <a:r>
              <a:rPr lang="en-CA" sz="3200" b="1" dirty="0">
                <a:solidFill>
                  <a:schemeClr val="accent5"/>
                </a:solidFill>
              </a:rPr>
              <a:t>top 2 accelerators</a:t>
            </a:r>
            <a:r>
              <a:rPr lang="en-CA" sz="3200" dirty="0">
                <a:solidFill>
                  <a:schemeClr val="accent5"/>
                </a:solidFill>
              </a:rPr>
              <a:t> </a:t>
            </a:r>
            <a:r>
              <a:rPr lang="en-CA" sz="3200" dirty="0"/>
              <a:t>for digital health adoption? [electricity; network access; hardware availability; software availability; digital literacy; data entry burden; health impact; data privacy; governance; political will; implementation project funding; health worker compensation; other]</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21</a:t>
            </a:fld>
            <a:endParaRPr lang="en-CA"/>
          </a:p>
        </p:txBody>
      </p:sp>
      <p:sp>
        <p:nvSpPr>
          <p:cNvPr id="6" name="TextBox 5">
            <a:extLst>
              <a:ext uri="{FF2B5EF4-FFF2-40B4-BE49-F238E27FC236}">
                <a16:creationId xmlns:a16="http://schemas.microsoft.com/office/drawing/2014/main" id="{688F45BA-AD81-B779-5376-32BC667FEF38}"/>
              </a:ext>
            </a:extLst>
          </p:cNvPr>
          <p:cNvSpPr txBox="1"/>
          <p:nvPr/>
        </p:nvSpPr>
        <p:spPr>
          <a:xfrm>
            <a:off x="9480047" y="528421"/>
            <a:ext cx="3884397" cy="523220"/>
          </a:xfrm>
          <a:prstGeom prst="rect">
            <a:avLst/>
          </a:prstGeom>
          <a:noFill/>
        </p:spPr>
        <p:txBody>
          <a:bodyPr wrap="none" rtlCol="0">
            <a:spAutoFit/>
          </a:bodyPr>
          <a:lstStyle/>
          <a:p>
            <a:pPr algn="l"/>
            <a:r>
              <a:rPr lang="en-CA" sz="2800" dirty="0">
                <a:solidFill>
                  <a:schemeClr val="accent2"/>
                </a:solidFill>
              </a:rPr>
              <a:t>&lt;paste Form link here&gt;</a:t>
            </a:r>
          </a:p>
        </p:txBody>
      </p:sp>
    </p:spTree>
    <p:extLst>
      <p:ext uri="{BB962C8B-B14F-4D97-AF65-F5344CB8AC3E}">
        <p14:creationId xmlns:p14="http://schemas.microsoft.com/office/powerpoint/2010/main" val="878836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DF657-7633-9AAD-F9A2-CE7C6C43C6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FDC5A6-D84D-25DD-6705-3A15B5CEF061}"/>
              </a:ext>
            </a:extLst>
          </p:cNvPr>
          <p:cNvSpPr>
            <a:spLocks noGrp="1"/>
          </p:cNvSpPr>
          <p:nvPr>
            <p:ph type="sldNum" sz="quarter" idx="12"/>
          </p:nvPr>
        </p:nvSpPr>
        <p:spPr/>
        <p:txBody>
          <a:bodyPr/>
          <a:lstStyle/>
          <a:p>
            <a:fld id="{6734F48E-A456-4E2F-B17E-509464F7A050}" type="slidenum">
              <a:rPr lang="en-CA" smtClean="0"/>
              <a:pPr/>
              <a:t>22</a:t>
            </a:fld>
            <a:endParaRPr lang="en-CA"/>
          </a:p>
        </p:txBody>
      </p:sp>
      <p:sp>
        <p:nvSpPr>
          <p:cNvPr id="2" name="Content Placeholder 2">
            <a:extLst>
              <a:ext uri="{FF2B5EF4-FFF2-40B4-BE49-F238E27FC236}">
                <a16:creationId xmlns:a16="http://schemas.microsoft.com/office/drawing/2014/main" id="{9C77E411-EA99-404F-F1BF-FA0B14CA8562}"/>
              </a:ext>
            </a:extLst>
          </p:cNvPr>
          <p:cNvSpPr txBox="1">
            <a:spLocks/>
          </p:cNvSpPr>
          <p:nvPr/>
        </p:nvSpPr>
        <p:spPr>
          <a:xfrm>
            <a:off x="834480" y="1954560"/>
            <a:ext cx="86409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are our health </a:t>
            </a:r>
            <a:r>
              <a:rPr lang="en-CA" sz="4800" b="1" dirty="0">
                <a:solidFill>
                  <a:schemeClr val="accent5"/>
                </a:solidFill>
                <a:latin typeface="+mn-lt"/>
              </a:rPr>
              <a:t>metrics</a:t>
            </a:r>
            <a:r>
              <a:rPr lang="en-CA" sz="4800" b="1" dirty="0">
                <a:latin typeface="+mn-lt"/>
              </a:rPr>
              <a:t>; what is our current burden of </a:t>
            </a:r>
            <a:r>
              <a:rPr lang="en-CA" sz="4800" b="1" dirty="0">
                <a:solidFill>
                  <a:schemeClr val="accent5"/>
                </a:solidFill>
                <a:latin typeface="+mn-lt"/>
              </a:rPr>
              <a:t>disease</a:t>
            </a:r>
            <a:r>
              <a:rPr lang="en-CA" sz="4800" b="1" dirty="0">
                <a:latin typeface="+mn-lt"/>
              </a:rPr>
              <a:t>?</a:t>
            </a:r>
            <a:endParaRPr lang="en-CA" sz="4800" dirty="0">
              <a:latin typeface="+mn-lt"/>
            </a:endParaRPr>
          </a:p>
        </p:txBody>
      </p:sp>
      <p:pic>
        <p:nvPicPr>
          <p:cNvPr id="3" name="Graphic 2">
            <a:extLst>
              <a:ext uri="{FF2B5EF4-FFF2-40B4-BE49-F238E27FC236}">
                <a16:creationId xmlns:a16="http://schemas.microsoft.com/office/drawing/2014/main" id="{3B3BC410-8A7B-575B-79F2-F46FB6540D6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63472" y="1306488"/>
            <a:ext cx="4298340" cy="6364851"/>
          </a:xfrm>
          <a:prstGeom prst="rect">
            <a:avLst/>
          </a:prstGeom>
        </p:spPr>
      </p:pic>
    </p:spTree>
    <p:extLst>
      <p:ext uri="{BB962C8B-B14F-4D97-AF65-F5344CB8AC3E}">
        <p14:creationId xmlns:p14="http://schemas.microsoft.com/office/powerpoint/2010/main" val="3280952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7D0-3DBE-4F8C-95F3-BC5344439BAD}"/>
              </a:ext>
            </a:extLst>
          </p:cNvPr>
          <p:cNvSpPr>
            <a:spLocks noGrp="1"/>
          </p:cNvSpPr>
          <p:nvPr>
            <p:ph type="title"/>
          </p:nvPr>
        </p:nvSpPr>
        <p:spPr/>
        <p:txBody>
          <a:bodyPr/>
          <a:lstStyle/>
          <a:p>
            <a:r>
              <a:rPr lang="en-CA" dirty="0"/>
              <a:t>IHME COUNTY METRICS</a:t>
            </a:r>
          </a:p>
        </p:txBody>
      </p:sp>
      <p:sp>
        <p:nvSpPr>
          <p:cNvPr id="3" name="Content Placeholder 2">
            <a:extLst>
              <a:ext uri="{FF2B5EF4-FFF2-40B4-BE49-F238E27FC236}">
                <a16:creationId xmlns:a16="http://schemas.microsoft.com/office/drawing/2014/main" id="{94CC0760-7BE4-44FD-8AA7-6A4EC0ACAD11}"/>
              </a:ext>
            </a:extLst>
          </p:cNvPr>
          <p:cNvSpPr>
            <a:spLocks noGrp="1"/>
          </p:cNvSpPr>
          <p:nvPr>
            <p:ph idx="1"/>
          </p:nvPr>
        </p:nvSpPr>
        <p:spPr>
          <a:xfrm>
            <a:off x="731520" y="1920243"/>
            <a:ext cx="13064400" cy="5431155"/>
          </a:xfrm>
        </p:spPr>
        <p:txBody>
          <a:bodyPr>
            <a:normAutofit/>
          </a:bodyPr>
          <a:lstStyle/>
          <a:p>
            <a:r>
              <a:rPr lang="en-CA" sz="3600" dirty="0"/>
              <a:t>&lt;capture graphics from the IHME website’s country overview – prepare slides with one graphic per slide with a note regarding </a:t>
            </a:r>
            <a:r>
              <a:rPr lang="en-CA" sz="3600" b="1" dirty="0"/>
              <a:t>relevance</a:t>
            </a:r>
            <a:r>
              <a:rPr lang="en-CA" sz="3600" dirty="0"/>
              <a:t>&gt;</a:t>
            </a:r>
          </a:p>
          <a:p>
            <a:endParaRPr lang="en-CA" sz="3600" dirty="0"/>
          </a:p>
          <a:p>
            <a:r>
              <a:rPr lang="en-CA" sz="3600" dirty="0"/>
              <a:t>NOTE: Botswana example</a:t>
            </a:r>
          </a:p>
        </p:txBody>
      </p:sp>
      <p:sp>
        <p:nvSpPr>
          <p:cNvPr id="4" name="Slide Number Placeholder 3">
            <a:extLst>
              <a:ext uri="{FF2B5EF4-FFF2-40B4-BE49-F238E27FC236}">
                <a16:creationId xmlns:a16="http://schemas.microsoft.com/office/drawing/2014/main" id="{784C9B1B-EE56-43B4-8F46-987D5E9BD08C}"/>
              </a:ext>
            </a:extLst>
          </p:cNvPr>
          <p:cNvSpPr>
            <a:spLocks noGrp="1"/>
          </p:cNvSpPr>
          <p:nvPr>
            <p:ph type="sldNum" sz="quarter" idx="12"/>
          </p:nvPr>
        </p:nvSpPr>
        <p:spPr/>
        <p:txBody>
          <a:bodyPr/>
          <a:lstStyle/>
          <a:p>
            <a:fld id="{6734F48E-A456-4E2F-B17E-509464F7A050}" type="slidenum">
              <a:rPr lang="en-CA" smtClean="0"/>
              <a:pPr/>
              <a:t>23</a:t>
            </a:fld>
            <a:endParaRPr lang="en-CA"/>
          </a:p>
        </p:txBody>
      </p:sp>
    </p:spTree>
    <p:extLst>
      <p:ext uri="{BB962C8B-B14F-4D97-AF65-F5344CB8AC3E}">
        <p14:creationId xmlns:p14="http://schemas.microsoft.com/office/powerpoint/2010/main" val="3495716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98421FE-86BF-73CC-9D4A-1999B90F0E1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85303B-B145-661A-303D-52EEE8711B93}"/>
              </a:ext>
            </a:extLst>
          </p:cNvPr>
          <p:cNvSpPr>
            <a:spLocks noGrp="1"/>
          </p:cNvSpPr>
          <p:nvPr>
            <p:ph type="sldNum" sz="quarter" idx="12"/>
          </p:nvPr>
        </p:nvSpPr>
        <p:spPr/>
        <p:txBody>
          <a:bodyPr/>
          <a:lstStyle/>
          <a:p>
            <a:fld id="{6734F48E-A456-4E2F-B17E-509464F7A050}" type="slidenum">
              <a:rPr lang="en-CA" smtClean="0"/>
              <a:pPr/>
              <a:t>24</a:t>
            </a:fld>
            <a:endParaRPr lang="en-CA"/>
          </a:p>
        </p:txBody>
      </p:sp>
      <p:sp>
        <p:nvSpPr>
          <p:cNvPr id="2" name="Content Placeholder 2">
            <a:extLst>
              <a:ext uri="{FF2B5EF4-FFF2-40B4-BE49-F238E27FC236}">
                <a16:creationId xmlns:a16="http://schemas.microsoft.com/office/drawing/2014/main" id="{DE3E6EA4-6DF2-27B0-5F44-01D9DD71177D}"/>
              </a:ext>
            </a:extLst>
          </p:cNvPr>
          <p:cNvSpPr txBox="1">
            <a:spLocks/>
          </p:cNvSpPr>
          <p:nvPr/>
        </p:nvSpPr>
        <p:spPr>
          <a:xfrm>
            <a:off x="834480" y="1954560"/>
            <a:ext cx="8928992"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Based on IHME, what are our what are our </a:t>
            </a:r>
            <a:r>
              <a:rPr lang="en-CA" sz="4800" b="1" dirty="0">
                <a:solidFill>
                  <a:schemeClr val="accent5"/>
                </a:solidFill>
                <a:latin typeface="+mn-lt"/>
              </a:rPr>
              <a:t>health metrics</a:t>
            </a:r>
            <a:r>
              <a:rPr lang="en-CA" sz="4800" b="1" dirty="0">
                <a:latin typeface="+mn-lt"/>
              </a:rPr>
              <a:t>, including our current </a:t>
            </a:r>
            <a:r>
              <a:rPr lang="en-CA" sz="4800" b="1" dirty="0">
                <a:solidFill>
                  <a:schemeClr val="accent5"/>
                </a:solidFill>
                <a:latin typeface="+mn-lt"/>
              </a:rPr>
              <a:t>burden</a:t>
            </a:r>
            <a:r>
              <a:rPr lang="en-CA" sz="4800" b="1" dirty="0">
                <a:latin typeface="+mn-lt"/>
              </a:rPr>
              <a:t> of disease?</a:t>
            </a:r>
            <a:endParaRPr lang="en-CA" sz="4800" dirty="0">
              <a:latin typeface="+mn-lt"/>
            </a:endParaRPr>
          </a:p>
        </p:txBody>
      </p:sp>
      <p:pic>
        <p:nvPicPr>
          <p:cNvPr id="5" name="Graphic 4">
            <a:extLst>
              <a:ext uri="{FF2B5EF4-FFF2-40B4-BE49-F238E27FC236}">
                <a16:creationId xmlns:a16="http://schemas.microsoft.com/office/drawing/2014/main" id="{C08774AB-0A06-5D9B-B00A-1B0F2F2042A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63472" y="1306488"/>
            <a:ext cx="4298340" cy="6364851"/>
          </a:xfrm>
          <a:prstGeom prst="rect">
            <a:avLst/>
          </a:prstGeom>
        </p:spPr>
      </p:pic>
      <p:sp>
        <p:nvSpPr>
          <p:cNvPr id="6" name="TextBox 5">
            <a:extLst>
              <a:ext uri="{FF2B5EF4-FFF2-40B4-BE49-F238E27FC236}">
                <a16:creationId xmlns:a16="http://schemas.microsoft.com/office/drawing/2014/main" id="{0D9BDAEB-53FE-75A3-9CEA-828B2AA71757}"/>
              </a:ext>
            </a:extLst>
          </p:cNvPr>
          <p:cNvSpPr txBox="1"/>
          <p:nvPr/>
        </p:nvSpPr>
        <p:spPr>
          <a:xfrm>
            <a:off x="1482552" y="6030798"/>
            <a:ext cx="5769080" cy="276999"/>
          </a:xfrm>
          <a:prstGeom prst="rect">
            <a:avLst/>
          </a:prstGeom>
          <a:noFill/>
        </p:spPr>
        <p:txBody>
          <a:bodyPr wrap="none" rtlCol="0">
            <a:spAutoFit/>
          </a:bodyPr>
          <a:lstStyle/>
          <a:p>
            <a:pPr algn="l"/>
            <a:r>
              <a:rPr lang="en-CA" sz="1200" dirty="0">
                <a:solidFill>
                  <a:schemeClr val="tx2"/>
                </a:solidFill>
                <a:hlinkClick r:id="rId4"/>
              </a:rPr>
              <a:t>https://www.healthdata.org/research-analysis/health-by-location/profiles/botswana</a:t>
            </a:r>
            <a:r>
              <a:rPr lang="en-CA" sz="1200" dirty="0">
                <a:solidFill>
                  <a:schemeClr val="tx2"/>
                </a:solidFill>
              </a:rPr>
              <a:t> </a:t>
            </a:r>
          </a:p>
        </p:txBody>
      </p:sp>
    </p:spTree>
    <p:extLst>
      <p:ext uri="{BB962C8B-B14F-4D97-AF65-F5344CB8AC3E}">
        <p14:creationId xmlns:p14="http://schemas.microsoft.com/office/powerpoint/2010/main" val="3036730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F9CAF5-AD2B-EA7F-7705-60652ED742F3}"/>
              </a:ext>
            </a:extLst>
          </p:cNvPr>
          <p:cNvSpPr>
            <a:spLocks noGrp="1"/>
          </p:cNvSpPr>
          <p:nvPr>
            <p:ph type="sldNum" sz="quarter" idx="12"/>
          </p:nvPr>
        </p:nvSpPr>
        <p:spPr/>
        <p:txBody>
          <a:bodyPr/>
          <a:lstStyle/>
          <a:p>
            <a:fld id="{6734F48E-A456-4E2F-B17E-509464F7A050}" type="slidenum">
              <a:rPr lang="en-CA" smtClean="0"/>
              <a:pPr/>
              <a:t>25</a:t>
            </a:fld>
            <a:endParaRPr lang="en-CA"/>
          </a:p>
        </p:txBody>
      </p:sp>
      <p:pic>
        <p:nvPicPr>
          <p:cNvPr id="4" name="Picture 3">
            <a:extLst>
              <a:ext uri="{FF2B5EF4-FFF2-40B4-BE49-F238E27FC236}">
                <a16:creationId xmlns:a16="http://schemas.microsoft.com/office/drawing/2014/main" id="{6A26CBC2-59E5-389D-4B99-4490C67DFCA7}"/>
              </a:ext>
            </a:extLst>
          </p:cNvPr>
          <p:cNvPicPr>
            <a:picLocks noChangeAspect="1"/>
          </p:cNvPicPr>
          <p:nvPr/>
        </p:nvPicPr>
        <p:blipFill rotWithShape="1">
          <a:blip r:embed="rId2"/>
          <a:srcRect l="16532" t="11298" r="17516" b="3197"/>
          <a:stretch/>
        </p:blipFill>
        <p:spPr>
          <a:xfrm>
            <a:off x="402432" y="226368"/>
            <a:ext cx="9649072" cy="6840760"/>
          </a:xfrm>
          <a:prstGeom prst="rect">
            <a:avLst/>
          </a:prstGeom>
        </p:spPr>
      </p:pic>
      <p:sp>
        <p:nvSpPr>
          <p:cNvPr id="5" name="Speech Bubble: Rectangle 4">
            <a:extLst>
              <a:ext uri="{FF2B5EF4-FFF2-40B4-BE49-F238E27FC236}">
                <a16:creationId xmlns:a16="http://schemas.microsoft.com/office/drawing/2014/main" id="{1EF6FAD4-AD1E-588A-C7C2-350ECADE2ED2}"/>
              </a:ext>
            </a:extLst>
          </p:cNvPr>
          <p:cNvSpPr/>
          <p:nvPr/>
        </p:nvSpPr>
        <p:spPr>
          <a:xfrm>
            <a:off x="9691464" y="2602632"/>
            <a:ext cx="3600400" cy="1080120"/>
          </a:xfrm>
          <a:prstGeom prst="wedgeRectCallout">
            <a:avLst>
              <a:gd name="adj1" fmla="val -72089"/>
              <a:gd name="adj2" fmla="val -9680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50% increase over coming 25 years.</a:t>
            </a:r>
          </a:p>
        </p:txBody>
      </p:sp>
    </p:spTree>
    <p:extLst>
      <p:ext uri="{BB962C8B-B14F-4D97-AF65-F5344CB8AC3E}">
        <p14:creationId xmlns:p14="http://schemas.microsoft.com/office/powerpoint/2010/main" val="1373835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D96B34-C73C-2A92-A91D-36D2FD090442}"/>
              </a:ext>
            </a:extLst>
          </p:cNvPr>
          <p:cNvSpPr>
            <a:spLocks noGrp="1"/>
          </p:cNvSpPr>
          <p:nvPr>
            <p:ph type="sldNum" sz="quarter" idx="12"/>
          </p:nvPr>
        </p:nvSpPr>
        <p:spPr/>
        <p:txBody>
          <a:bodyPr/>
          <a:lstStyle/>
          <a:p>
            <a:fld id="{6734F48E-A456-4E2F-B17E-509464F7A050}" type="slidenum">
              <a:rPr lang="en-CA" smtClean="0"/>
              <a:pPr/>
              <a:t>26</a:t>
            </a:fld>
            <a:endParaRPr lang="en-CA"/>
          </a:p>
        </p:txBody>
      </p:sp>
      <p:pic>
        <p:nvPicPr>
          <p:cNvPr id="4" name="Picture 3">
            <a:extLst>
              <a:ext uri="{FF2B5EF4-FFF2-40B4-BE49-F238E27FC236}">
                <a16:creationId xmlns:a16="http://schemas.microsoft.com/office/drawing/2014/main" id="{F18E1B11-1555-EA8B-C9FD-197933B28449}"/>
              </a:ext>
            </a:extLst>
          </p:cNvPr>
          <p:cNvPicPr>
            <a:picLocks noChangeAspect="1"/>
          </p:cNvPicPr>
          <p:nvPr/>
        </p:nvPicPr>
        <p:blipFill rotWithShape="1">
          <a:blip r:embed="rId2"/>
          <a:srcRect l="18009" t="9497" r="17516" b="4998"/>
          <a:stretch/>
        </p:blipFill>
        <p:spPr>
          <a:xfrm>
            <a:off x="618456" y="442392"/>
            <a:ext cx="9433048" cy="6840760"/>
          </a:xfrm>
          <a:prstGeom prst="rect">
            <a:avLst/>
          </a:prstGeom>
        </p:spPr>
      </p:pic>
      <p:sp>
        <p:nvSpPr>
          <p:cNvPr id="5" name="Speech Bubble: Rectangle 4">
            <a:extLst>
              <a:ext uri="{FF2B5EF4-FFF2-40B4-BE49-F238E27FC236}">
                <a16:creationId xmlns:a16="http://schemas.microsoft.com/office/drawing/2014/main" id="{E5147140-4EFA-C39B-3347-0BE7658EFF87}"/>
              </a:ext>
            </a:extLst>
          </p:cNvPr>
          <p:cNvSpPr/>
          <p:nvPr/>
        </p:nvSpPr>
        <p:spPr>
          <a:xfrm>
            <a:off x="9619456" y="1882552"/>
            <a:ext cx="4104456" cy="1152128"/>
          </a:xfrm>
          <a:prstGeom prst="wedgeRectCallout">
            <a:avLst>
              <a:gd name="adj1" fmla="val -70959"/>
              <a:gd name="adj2" fmla="val 3069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“pyramid” becomes a water tower.</a:t>
            </a:r>
          </a:p>
        </p:txBody>
      </p:sp>
    </p:spTree>
    <p:extLst>
      <p:ext uri="{BB962C8B-B14F-4D97-AF65-F5344CB8AC3E}">
        <p14:creationId xmlns:p14="http://schemas.microsoft.com/office/powerpoint/2010/main" val="1990250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567877-4E47-D163-ACC7-04546DFA9706}"/>
              </a:ext>
            </a:extLst>
          </p:cNvPr>
          <p:cNvSpPr>
            <a:spLocks noGrp="1"/>
          </p:cNvSpPr>
          <p:nvPr>
            <p:ph type="sldNum" sz="quarter" idx="12"/>
          </p:nvPr>
        </p:nvSpPr>
        <p:spPr/>
        <p:txBody>
          <a:bodyPr/>
          <a:lstStyle/>
          <a:p>
            <a:fld id="{6734F48E-A456-4E2F-B17E-509464F7A050}" type="slidenum">
              <a:rPr lang="en-CA" smtClean="0"/>
              <a:pPr/>
              <a:t>27</a:t>
            </a:fld>
            <a:endParaRPr lang="en-CA"/>
          </a:p>
        </p:txBody>
      </p:sp>
      <p:pic>
        <p:nvPicPr>
          <p:cNvPr id="4" name="Picture 3">
            <a:extLst>
              <a:ext uri="{FF2B5EF4-FFF2-40B4-BE49-F238E27FC236}">
                <a16:creationId xmlns:a16="http://schemas.microsoft.com/office/drawing/2014/main" id="{DA1CB5C0-0D5A-566C-47FE-389EA0CA31C1}"/>
              </a:ext>
            </a:extLst>
          </p:cNvPr>
          <p:cNvPicPr>
            <a:picLocks noChangeAspect="1"/>
          </p:cNvPicPr>
          <p:nvPr/>
        </p:nvPicPr>
        <p:blipFill rotWithShape="1">
          <a:blip r:embed="rId2"/>
          <a:srcRect l="18009" t="13098" r="18009" b="692"/>
          <a:stretch/>
        </p:blipFill>
        <p:spPr>
          <a:xfrm>
            <a:off x="618456" y="370384"/>
            <a:ext cx="9361040" cy="6897199"/>
          </a:xfrm>
          <a:prstGeom prst="rect">
            <a:avLst/>
          </a:prstGeom>
        </p:spPr>
      </p:pic>
      <p:sp>
        <p:nvSpPr>
          <p:cNvPr id="5" name="Speech Bubble: Rectangle 4">
            <a:extLst>
              <a:ext uri="{FF2B5EF4-FFF2-40B4-BE49-F238E27FC236}">
                <a16:creationId xmlns:a16="http://schemas.microsoft.com/office/drawing/2014/main" id="{B82CBB94-10DD-0268-27BF-204FCE8D6565}"/>
              </a:ext>
            </a:extLst>
          </p:cNvPr>
          <p:cNvSpPr/>
          <p:nvPr/>
        </p:nvSpPr>
        <p:spPr>
          <a:xfrm>
            <a:off x="9907488" y="2818656"/>
            <a:ext cx="4183458" cy="1728192"/>
          </a:xfrm>
          <a:prstGeom prst="wedgeRectCallout">
            <a:avLst>
              <a:gd name="adj1" fmla="val -68626"/>
              <a:gd name="adj2" fmla="val -10835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“grey tsunami” will increase the NCD burden.</a:t>
            </a:r>
          </a:p>
        </p:txBody>
      </p:sp>
    </p:spTree>
    <p:extLst>
      <p:ext uri="{BB962C8B-B14F-4D97-AF65-F5344CB8AC3E}">
        <p14:creationId xmlns:p14="http://schemas.microsoft.com/office/powerpoint/2010/main" val="3964926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4A125F-7FA7-2780-482D-CD26E007D75A}"/>
              </a:ext>
            </a:extLst>
          </p:cNvPr>
          <p:cNvSpPr>
            <a:spLocks noGrp="1"/>
          </p:cNvSpPr>
          <p:nvPr>
            <p:ph type="sldNum" sz="quarter" idx="12"/>
          </p:nvPr>
        </p:nvSpPr>
        <p:spPr/>
        <p:txBody>
          <a:bodyPr/>
          <a:lstStyle/>
          <a:p>
            <a:fld id="{6734F48E-A456-4E2F-B17E-509464F7A050}" type="slidenum">
              <a:rPr lang="en-CA" smtClean="0"/>
              <a:pPr/>
              <a:t>28</a:t>
            </a:fld>
            <a:endParaRPr lang="en-CA"/>
          </a:p>
        </p:txBody>
      </p:sp>
      <p:pic>
        <p:nvPicPr>
          <p:cNvPr id="4" name="Picture 3">
            <a:extLst>
              <a:ext uri="{FF2B5EF4-FFF2-40B4-BE49-F238E27FC236}">
                <a16:creationId xmlns:a16="http://schemas.microsoft.com/office/drawing/2014/main" id="{4046B5E4-C369-19F9-FACB-24C24AC97324}"/>
              </a:ext>
            </a:extLst>
          </p:cNvPr>
          <p:cNvPicPr>
            <a:picLocks noChangeAspect="1"/>
          </p:cNvPicPr>
          <p:nvPr/>
        </p:nvPicPr>
        <p:blipFill rotWithShape="1">
          <a:blip r:embed="rId2"/>
          <a:srcRect l="18009" t="11298" r="18993"/>
          <a:stretch/>
        </p:blipFill>
        <p:spPr>
          <a:xfrm>
            <a:off x="618456" y="298376"/>
            <a:ext cx="9217024" cy="7096576"/>
          </a:xfrm>
          <a:prstGeom prst="rect">
            <a:avLst/>
          </a:prstGeom>
        </p:spPr>
      </p:pic>
      <p:sp>
        <p:nvSpPr>
          <p:cNvPr id="5" name="Speech Bubble: Rectangle 4">
            <a:extLst>
              <a:ext uri="{FF2B5EF4-FFF2-40B4-BE49-F238E27FC236}">
                <a16:creationId xmlns:a16="http://schemas.microsoft.com/office/drawing/2014/main" id="{C01A5009-3192-C8C0-A2F6-86EDA2E74681}"/>
              </a:ext>
            </a:extLst>
          </p:cNvPr>
          <p:cNvSpPr/>
          <p:nvPr/>
        </p:nvSpPr>
        <p:spPr>
          <a:xfrm>
            <a:off x="7891264" y="2026568"/>
            <a:ext cx="3600400" cy="936104"/>
          </a:xfrm>
          <a:prstGeom prst="wedgeRectCallout">
            <a:avLst>
              <a:gd name="adj1" fmla="val -151514"/>
              <a:gd name="adj2" fmla="val 11110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Our trend is “ahead” of the SSA curve.</a:t>
            </a:r>
          </a:p>
        </p:txBody>
      </p:sp>
    </p:spTree>
    <p:extLst>
      <p:ext uri="{BB962C8B-B14F-4D97-AF65-F5344CB8AC3E}">
        <p14:creationId xmlns:p14="http://schemas.microsoft.com/office/powerpoint/2010/main" val="1355877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244FB5-586F-7AA0-946E-71641DCE186F}"/>
              </a:ext>
            </a:extLst>
          </p:cNvPr>
          <p:cNvSpPr>
            <a:spLocks noGrp="1"/>
          </p:cNvSpPr>
          <p:nvPr>
            <p:ph type="sldNum" sz="quarter" idx="12"/>
          </p:nvPr>
        </p:nvSpPr>
        <p:spPr/>
        <p:txBody>
          <a:bodyPr/>
          <a:lstStyle/>
          <a:p>
            <a:fld id="{6734F48E-A456-4E2F-B17E-509464F7A050}" type="slidenum">
              <a:rPr lang="en-CA" smtClean="0"/>
              <a:pPr/>
              <a:t>29</a:t>
            </a:fld>
            <a:endParaRPr lang="en-CA"/>
          </a:p>
        </p:txBody>
      </p:sp>
      <p:pic>
        <p:nvPicPr>
          <p:cNvPr id="4" name="Picture 3">
            <a:extLst>
              <a:ext uri="{FF2B5EF4-FFF2-40B4-BE49-F238E27FC236}">
                <a16:creationId xmlns:a16="http://schemas.microsoft.com/office/drawing/2014/main" id="{F09FC28A-A1FF-1F4A-9995-034835039E29}"/>
              </a:ext>
            </a:extLst>
          </p:cNvPr>
          <p:cNvPicPr>
            <a:picLocks noChangeAspect="1"/>
          </p:cNvPicPr>
          <p:nvPr/>
        </p:nvPicPr>
        <p:blipFill rotWithShape="1">
          <a:blip r:embed="rId2"/>
          <a:srcRect l="18009" t="10398" r="18500" b="13099"/>
          <a:stretch/>
        </p:blipFill>
        <p:spPr>
          <a:xfrm>
            <a:off x="618456" y="370384"/>
            <a:ext cx="9289032" cy="6120680"/>
          </a:xfrm>
          <a:prstGeom prst="rect">
            <a:avLst/>
          </a:prstGeom>
        </p:spPr>
      </p:pic>
      <p:sp>
        <p:nvSpPr>
          <p:cNvPr id="5" name="Speech Bubble: Rectangle 4">
            <a:extLst>
              <a:ext uri="{FF2B5EF4-FFF2-40B4-BE49-F238E27FC236}">
                <a16:creationId xmlns:a16="http://schemas.microsoft.com/office/drawing/2014/main" id="{D817A00B-5139-E51C-E0BA-D92793378B96}"/>
              </a:ext>
            </a:extLst>
          </p:cNvPr>
          <p:cNvSpPr/>
          <p:nvPr/>
        </p:nvSpPr>
        <p:spPr>
          <a:xfrm>
            <a:off x="8899376" y="226368"/>
            <a:ext cx="4823603" cy="1584176"/>
          </a:xfrm>
          <a:prstGeom prst="wedgeRectCallout">
            <a:avLst>
              <a:gd name="adj1" fmla="val -67921"/>
              <a:gd name="adj2" fmla="val 10867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proportion of private insurance will increase.</a:t>
            </a:r>
          </a:p>
        </p:txBody>
      </p:sp>
    </p:spTree>
    <p:extLst>
      <p:ext uri="{BB962C8B-B14F-4D97-AF65-F5344CB8AC3E}">
        <p14:creationId xmlns:p14="http://schemas.microsoft.com/office/powerpoint/2010/main" val="2332768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B7499F-483C-4CD0-A2F7-20A76F8CA25A}"/>
              </a:ext>
            </a:extLst>
          </p:cNvPr>
          <p:cNvSpPr>
            <a:spLocks noGrp="1"/>
          </p:cNvSpPr>
          <p:nvPr>
            <p:ph type="sldNum" sz="quarter" idx="12"/>
          </p:nvPr>
        </p:nvSpPr>
        <p:spPr/>
        <p:txBody>
          <a:bodyPr/>
          <a:lstStyle/>
          <a:p>
            <a:fld id="{6734F48E-A456-4E2F-B17E-509464F7A050}" type="slidenum">
              <a:rPr lang="en-CA" smtClean="0"/>
              <a:pPr/>
              <a:t>3</a:t>
            </a:fld>
            <a:endParaRPr lang="en-CA"/>
          </a:p>
        </p:txBody>
      </p:sp>
      <p:sp>
        <p:nvSpPr>
          <p:cNvPr id="2" name="Content Placeholder 2">
            <a:extLst>
              <a:ext uri="{FF2B5EF4-FFF2-40B4-BE49-F238E27FC236}">
                <a16:creationId xmlns:a16="http://schemas.microsoft.com/office/drawing/2014/main" id="{B8CE3480-BC81-EBEF-3F23-2A424D887CB8}"/>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Workshop-1 Use Cases</a:t>
            </a:r>
            <a:endParaRPr lang="en-CA" sz="4800" dirty="0">
              <a:latin typeface="+mn-lt"/>
            </a:endParaRPr>
          </a:p>
        </p:txBody>
      </p:sp>
      <p:pic>
        <p:nvPicPr>
          <p:cNvPr id="3" name="Graphic 2">
            <a:extLst>
              <a:ext uri="{FF2B5EF4-FFF2-40B4-BE49-F238E27FC236}">
                <a16:creationId xmlns:a16="http://schemas.microsoft.com/office/drawing/2014/main" id="{28C71C6C-805E-BC4C-86B0-0AFFBAC0B82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755360" y="1125162"/>
            <a:ext cx="4787974" cy="6561297"/>
          </a:xfrm>
          <a:prstGeom prst="rect">
            <a:avLst/>
          </a:prstGeom>
        </p:spPr>
      </p:pic>
    </p:spTree>
    <p:extLst>
      <p:ext uri="{BB962C8B-B14F-4D97-AF65-F5344CB8AC3E}">
        <p14:creationId xmlns:p14="http://schemas.microsoft.com/office/powerpoint/2010/main" val="1935232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F1CB-B484-36DD-1613-BE9C4ECA7F5F}"/>
              </a:ext>
            </a:extLst>
          </p:cNvPr>
          <p:cNvSpPr>
            <a:spLocks noGrp="1"/>
          </p:cNvSpPr>
          <p:nvPr>
            <p:ph type="sldNum" sz="quarter" idx="12"/>
          </p:nvPr>
        </p:nvSpPr>
        <p:spPr/>
        <p:txBody>
          <a:bodyPr/>
          <a:lstStyle/>
          <a:p>
            <a:fld id="{6734F48E-A456-4E2F-B17E-509464F7A050}" type="slidenum">
              <a:rPr lang="en-CA" smtClean="0"/>
              <a:pPr/>
              <a:t>30</a:t>
            </a:fld>
            <a:endParaRPr lang="en-CA"/>
          </a:p>
        </p:txBody>
      </p:sp>
      <p:pic>
        <p:nvPicPr>
          <p:cNvPr id="4" name="Picture 3">
            <a:extLst>
              <a:ext uri="{FF2B5EF4-FFF2-40B4-BE49-F238E27FC236}">
                <a16:creationId xmlns:a16="http://schemas.microsoft.com/office/drawing/2014/main" id="{0F1006A0-0CDA-5DE6-5E0D-597C3BA5B2F5}"/>
              </a:ext>
            </a:extLst>
          </p:cNvPr>
          <p:cNvPicPr>
            <a:picLocks noChangeAspect="1"/>
          </p:cNvPicPr>
          <p:nvPr/>
        </p:nvPicPr>
        <p:blipFill rotWithShape="1">
          <a:blip r:embed="rId2"/>
          <a:srcRect l="17516" t="9498" r="18009"/>
          <a:stretch/>
        </p:blipFill>
        <p:spPr>
          <a:xfrm>
            <a:off x="539454" y="442392"/>
            <a:ext cx="9433048" cy="7128792"/>
          </a:xfrm>
          <a:prstGeom prst="rect">
            <a:avLst/>
          </a:prstGeom>
        </p:spPr>
      </p:pic>
      <p:sp>
        <p:nvSpPr>
          <p:cNvPr id="5" name="Speech Bubble: Rectangle 4">
            <a:extLst>
              <a:ext uri="{FF2B5EF4-FFF2-40B4-BE49-F238E27FC236}">
                <a16:creationId xmlns:a16="http://schemas.microsoft.com/office/drawing/2014/main" id="{EFD49DED-39B9-6BD9-DDC2-35ADE7178608}"/>
              </a:ext>
            </a:extLst>
          </p:cNvPr>
          <p:cNvSpPr/>
          <p:nvPr/>
        </p:nvSpPr>
        <p:spPr>
          <a:xfrm>
            <a:off x="7772760" y="1666528"/>
            <a:ext cx="4727015" cy="1440160"/>
          </a:xfrm>
          <a:prstGeom prst="wedgeRectCallout">
            <a:avLst>
              <a:gd name="adj1" fmla="val -95835"/>
              <a:gd name="adj2" fmla="val 12164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There is steady progress… and room to improve.</a:t>
            </a:r>
          </a:p>
        </p:txBody>
      </p:sp>
    </p:spTree>
    <p:extLst>
      <p:ext uri="{BB962C8B-B14F-4D97-AF65-F5344CB8AC3E}">
        <p14:creationId xmlns:p14="http://schemas.microsoft.com/office/powerpoint/2010/main" val="2231739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770280-6B1A-8277-2F84-2914DAD08A7C}"/>
              </a:ext>
            </a:extLst>
          </p:cNvPr>
          <p:cNvSpPr>
            <a:spLocks noGrp="1"/>
          </p:cNvSpPr>
          <p:nvPr>
            <p:ph type="sldNum" sz="quarter" idx="12"/>
          </p:nvPr>
        </p:nvSpPr>
        <p:spPr/>
        <p:txBody>
          <a:bodyPr/>
          <a:lstStyle/>
          <a:p>
            <a:fld id="{6734F48E-A456-4E2F-B17E-509464F7A050}" type="slidenum">
              <a:rPr lang="en-CA" smtClean="0"/>
              <a:pPr/>
              <a:t>31</a:t>
            </a:fld>
            <a:endParaRPr lang="en-CA"/>
          </a:p>
        </p:txBody>
      </p:sp>
      <p:pic>
        <p:nvPicPr>
          <p:cNvPr id="4" name="Picture 3">
            <a:extLst>
              <a:ext uri="{FF2B5EF4-FFF2-40B4-BE49-F238E27FC236}">
                <a16:creationId xmlns:a16="http://schemas.microsoft.com/office/drawing/2014/main" id="{EB707A6F-C780-117E-B459-BD23300AB0CD}"/>
              </a:ext>
            </a:extLst>
          </p:cNvPr>
          <p:cNvPicPr>
            <a:picLocks noChangeAspect="1"/>
          </p:cNvPicPr>
          <p:nvPr/>
        </p:nvPicPr>
        <p:blipFill rotWithShape="1">
          <a:blip r:embed="rId2"/>
          <a:srcRect l="17516" t="10398" r="18993" b="10398"/>
          <a:stretch/>
        </p:blipFill>
        <p:spPr>
          <a:xfrm>
            <a:off x="690464" y="298376"/>
            <a:ext cx="9289032" cy="6336704"/>
          </a:xfrm>
          <a:prstGeom prst="rect">
            <a:avLst/>
          </a:prstGeom>
        </p:spPr>
      </p:pic>
      <p:sp>
        <p:nvSpPr>
          <p:cNvPr id="5" name="Speech Bubble: Rectangle 4">
            <a:extLst>
              <a:ext uri="{FF2B5EF4-FFF2-40B4-BE49-F238E27FC236}">
                <a16:creationId xmlns:a16="http://schemas.microsoft.com/office/drawing/2014/main" id="{39F9DF20-6C34-8082-1561-06B9A5F4AC2D}"/>
              </a:ext>
            </a:extLst>
          </p:cNvPr>
          <p:cNvSpPr/>
          <p:nvPr/>
        </p:nvSpPr>
        <p:spPr>
          <a:xfrm>
            <a:off x="10195520" y="298375"/>
            <a:ext cx="3291056" cy="856191"/>
          </a:xfrm>
          <a:prstGeom prst="wedgeRectCallout">
            <a:avLst>
              <a:gd name="adj1" fmla="val -75050"/>
              <a:gd name="adj2" fmla="val 14065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4 of 10 NCDs</a:t>
            </a:r>
          </a:p>
        </p:txBody>
      </p:sp>
    </p:spTree>
    <p:extLst>
      <p:ext uri="{BB962C8B-B14F-4D97-AF65-F5344CB8AC3E}">
        <p14:creationId xmlns:p14="http://schemas.microsoft.com/office/powerpoint/2010/main" val="551768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1141F6-839D-5494-31E6-2EF63ED3C426}"/>
              </a:ext>
            </a:extLst>
          </p:cNvPr>
          <p:cNvSpPr>
            <a:spLocks noGrp="1"/>
          </p:cNvSpPr>
          <p:nvPr>
            <p:ph type="sldNum" sz="quarter" idx="12"/>
          </p:nvPr>
        </p:nvSpPr>
        <p:spPr/>
        <p:txBody>
          <a:bodyPr/>
          <a:lstStyle/>
          <a:p>
            <a:fld id="{6734F48E-A456-4E2F-B17E-509464F7A050}" type="slidenum">
              <a:rPr lang="en-CA" smtClean="0"/>
              <a:pPr/>
              <a:t>32</a:t>
            </a:fld>
            <a:endParaRPr lang="en-CA"/>
          </a:p>
        </p:txBody>
      </p:sp>
      <p:pic>
        <p:nvPicPr>
          <p:cNvPr id="4" name="Picture 3">
            <a:extLst>
              <a:ext uri="{FF2B5EF4-FFF2-40B4-BE49-F238E27FC236}">
                <a16:creationId xmlns:a16="http://schemas.microsoft.com/office/drawing/2014/main" id="{ACE256AD-7F1F-6964-DF04-AE34D21B5225}"/>
              </a:ext>
            </a:extLst>
          </p:cNvPr>
          <p:cNvPicPr>
            <a:picLocks noChangeAspect="1"/>
          </p:cNvPicPr>
          <p:nvPr/>
        </p:nvPicPr>
        <p:blipFill rotWithShape="1">
          <a:blip r:embed="rId2"/>
          <a:srcRect l="18009" t="10398" r="18009" b="6798"/>
          <a:stretch/>
        </p:blipFill>
        <p:spPr>
          <a:xfrm>
            <a:off x="690464" y="442392"/>
            <a:ext cx="9361040" cy="6624736"/>
          </a:xfrm>
          <a:prstGeom prst="rect">
            <a:avLst/>
          </a:prstGeom>
        </p:spPr>
      </p:pic>
      <p:sp>
        <p:nvSpPr>
          <p:cNvPr id="5" name="Speech Bubble: Rectangle 4">
            <a:extLst>
              <a:ext uri="{FF2B5EF4-FFF2-40B4-BE49-F238E27FC236}">
                <a16:creationId xmlns:a16="http://schemas.microsoft.com/office/drawing/2014/main" id="{B821EB60-2D66-FCC0-D877-6406D0447BC0}"/>
              </a:ext>
            </a:extLst>
          </p:cNvPr>
          <p:cNvSpPr/>
          <p:nvPr/>
        </p:nvSpPr>
        <p:spPr>
          <a:xfrm>
            <a:off x="8035280" y="1882552"/>
            <a:ext cx="4759522" cy="1224136"/>
          </a:xfrm>
          <a:prstGeom prst="wedgeRectCallout">
            <a:avLst>
              <a:gd name="adj1" fmla="val -98102"/>
              <a:gd name="adj2" fmla="val 5681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actual rates outpaced the </a:t>
            </a:r>
            <a:r>
              <a:rPr lang="en-CA" i="1" dirty="0">
                <a:solidFill>
                  <a:schemeClr val="tx2"/>
                </a:solidFill>
              </a:rPr>
              <a:t>reported </a:t>
            </a:r>
            <a:r>
              <a:rPr lang="en-CA" dirty="0">
                <a:solidFill>
                  <a:schemeClr val="tx2"/>
                </a:solidFill>
              </a:rPr>
              <a:t>rates.</a:t>
            </a:r>
          </a:p>
        </p:txBody>
      </p:sp>
    </p:spTree>
    <p:extLst>
      <p:ext uri="{BB962C8B-B14F-4D97-AF65-F5344CB8AC3E}">
        <p14:creationId xmlns:p14="http://schemas.microsoft.com/office/powerpoint/2010/main" val="1813872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1BA1D9-020E-A078-43C2-A592271BA4ED}"/>
              </a:ext>
            </a:extLst>
          </p:cNvPr>
          <p:cNvSpPr>
            <a:spLocks noGrp="1"/>
          </p:cNvSpPr>
          <p:nvPr>
            <p:ph type="sldNum" sz="quarter" idx="12"/>
          </p:nvPr>
        </p:nvSpPr>
        <p:spPr/>
        <p:txBody>
          <a:bodyPr/>
          <a:lstStyle/>
          <a:p>
            <a:fld id="{6734F48E-A456-4E2F-B17E-509464F7A050}" type="slidenum">
              <a:rPr lang="en-CA" smtClean="0"/>
              <a:pPr/>
              <a:t>33</a:t>
            </a:fld>
            <a:endParaRPr lang="en-CA"/>
          </a:p>
        </p:txBody>
      </p:sp>
      <p:pic>
        <p:nvPicPr>
          <p:cNvPr id="4" name="Picture 3">
            <a:extLst>
              <a:ext uri="{FF2B5EF4-FFF2-40B4-BE49-F238E27FC236}">
                <a16:creationId xmlns:a16="http://schemas.microsoft.com/office/drawing/2014/main" id="{1C8EBE27-4866-873E-77CA-C6EEC1EFFAAE}"/>
              </a:ext>
            </a:extLst>
          </p:cNvPr>
          <p:cNvPicPr>
            <a:picLocks noChangeAspect="1"/>
          </p:cNvPicPr>
          <p:nvPr/>
        </p:nvPicPr>
        <p:blipFill rotWithShape="1">
          <a:blip r:embed="rId2"/>
          <a:srcRect l="18009" t="10398" r="18993"/>
          <a:stretch/>
        </p:blipFill>
        <p:spPr>
          <a:xfrm>
            <a:off x="684481" y="442392"/>
            <a:ext cx="9217024" cy="7168584"/>
          </a:xfrm>
          <a:prstGeom prst="rect">
            <a:avLst/>
          </a:prstGeom>
        </p:spPr>
      </p:pic>
      <p:sp>
        <p:nvSpPr>
          <p:cNvPr id="5" name="Speech Bubble: Rectangle 4">
            <a:extLst>
              <a:ext uri="{FF2B5EF4-FFF2-40B4-BE49-F238E27FC236}">
                <a16:creationId xmlns:a16="http://schemas.microsoft.com/office/drawing/2014/main" id="{A04B3C6C-AF12-321E-4B47-5BA68AE4DACA}"/>
              </a:ext>
            </a:extLst>
          </p:cNvPr>
          <p:cNvSpPr/>
          <p:nvPr/>
        </p:nvSpPr>
        <p:spPr>
          <a:xfrm>
            <a:off x="7675240" y="1306488"/>
            <a:ext cx="5407594" cy="1008112"/>
          </a:xfrm>
          <a:prstGeom prst="wedgeRectCallout">
            <a:avLst>
              <a:gd name="adj1" fmla="val -18744"/>
              <a:gd name="adj2" fmla="val 8712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Steady, long-term progress, with room to improve.</a:t>
            </a:r>
          </a:p>
        </p:txBody>
      </p:sp>
    </p:spTree>
    <p:extLst>
      <p:ext uri="{BB962C8B-B14F-4D97-AF65-F5344CB8AC3E}">
        <p14:creationId xmlns:p14="http://schemas.microsoft.com/office/powerpoint/2010/main" val="2266138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69985E-8C3D-37EE-75F3-357B9EE28418}"/>
              </a:ext>
            </a:extLst>
          </p:cNvPr>
          <p:cNvSpPr>
            <a:spLocks noGrp="1"/>
          </p:cNvSpPr>
          <p:nvPr>
            <p:ph type="sldNum" sz="quarter" idx="12"/>
          </p:nvPr>
        </p:nvSpPr>
        <p:spPr/>
        <p:txBody>
          <a:bodyPr/>
          <a:lstStyle/>
          <a:p>
            <a:fld id="{6734F48E-A456-4E2F-B17E-509464F7A050}" type="slidenum">
              <a:rPr lang="en-CA" smtClean="0"/>
              <a:pPr/>
              <a:t>34</a:t>
            </a:fld>
            <a:endParaRPr lang="en-CA"/>
          </a:p>
        </p:txBody>
      </p:sp>
      <p:pic>
        <p:nvPicPr>
          <p:cNvPr id="4" name="Picture 3">
            <a:extLst>
              <a:ext uri="{FF2B5EF4-FFF2-40B4-BE49-F238E27FC236}">
                <a16:creationId xmlns:a16="http://schemas.microsoft.com/office/drawing/2014/main" id="{55B5E881-872D-5739-BF32-4A3FA1F0A100}"/>
              </a:ext>
            </a:extLst>
          </p:cNvPr>
          <p:cNvPicPr>
            <a:picLocks noChangeAspect="1"/>
          </p:cNvPicPr>
          <p:nvPr/>
        </p:nvPicPr>
        <p:blipFill rotWithShape="1">
          <a:blip r:embed="rId2"/>
          <a:srcRect l="17516" t="9497" r="16040" b="20299"/>
          <a:stretch/>
        </p:blipFill>
        <p:spPr>
          <a:xfrm>
            <a:off x="618456" y="442392"/>
            <a:ext cx="11305256" cy="6531926"/>
          </a:xfrm>
          <a:prstGeom prst="rect">
            <a:avLst/>
          </a:prstGeom>
        </p:spPr>
      </p:pic>
      <p:sp>
        <p:nvSpPr>
          <p:cNvPr id="5" name="Speech Bubble: Rectangle 4">
            <a:extLst>
              <a:ext uri="{FF2B5EF4-FFF2-40B4-BE49-F238E27FC236}">
                <a16:creationId xmlns:a16="http://schemas.microsoft.com/office/drawing/2014/main" id="{E94BA724-7C86-EEA1-0478-CF43EE831D96}"/>
              </a:ext>
            </a:extLst>
          </p:cNvPr>
          <p:cNvSpPr/>
          <p:nvPr/>
        </p:nvSpPr>
        <p:spPr>
          <a:xfrm>
            <a:off x="402432" y="4834880"/>
            <a:ext cx="9505056" cy="504057"/>
          </a:xfrm>
          <a:prstGeom prst="wedgeRectCallout">
            <a:avLst>
              <a:gd name="adj1" fmla="val -31161"/>
              <a:gd name="adj2" fmla="val -22738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Great progress on </a:t>
            </a:r>
            <a:r>
              <a:rPr lang="en-CA" b="1" i="1" dirty="0">
                <a:solidFill>
                  <a:schemeClr val="tx2"/>
                </a:solidFill>
              </a:rPr>
              <a:t>reducing </a:t>
            </a:r>
            <a:r>
              <a:rPr lang="en-CA" dirty="0">
                <a:solidFill>
                  <a:schemeClr val="tx2"/>
                </a:solidFill>
              </a:rPr>
              <a:t>the overall burden.</a:t>
            </a:r>
          </a:p>
        </p:txBody>
      </p:sp>
    </p:spTree>
    <p:extLst>
      <p:ext uri="{BB962C8B-B14F-4D97-AF65-F5344CB8AC3E}">
        <p14:creationId xmlns:p14="http://schemas.microsoft.com/office/powerpoint/2010/main" val="760218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ED3053-74D1-6765-6089-0EC0E8ADE845}"/>
              </a:ext>
            </a:extLst>
          </p:cNvPr>
          <p:cNvSpPr>
            <a:spLocks noGrp="1"/>
          </p:cNvSpPr>
          <p:nvPr>
            <p:ph type="sldNum" sz="quarter" idx="12"/>
          </p:nvPr>
        </p:nvSpPr>
        <p:spPr/>
        <p:txBody>
          <a:bodyPr/>
          <a:lstStyle/>
          <a:p>
            <a:fld id="{6734F48E-A456-4E2F-B17E-509464F7A050}" type="slidenum">
              <a:rPr lang="en-CA" smtClean="0"/>
              <a:pPr/>
              <a:t>35</a:t>
            </a:fld>
            <a:endParaRPr lang="en-CA"/>
          </a:p>
        </p:txBody>
      </p:sp>
      <p:pic>
        <p:nvPicPr>
          <p:cNvPr id="4" name="Picture 3">
            <a:extLst>
              <a:ext uri="{FF2B5EF4-FFF2-40B4-BE49-F238E27FC236}">
                <a16:creationId xmlns:a16="http://schemas.microsoft.com/office/drawing/2014/main" id="{88E00145-EDD3-BC5B-339C-13505F61380D}"/>
              </a:ext>
            </a:extLst>
          </p:cNvPr>
          <p:cNvPicPr>
            <a:picLocks noChangeAspect="1"/>
          </p:cNvPicPr>
          <p:nvPr/>
        </p:nvPicPr>
        <p:blipFill rotWithShape="1">
          <a:blip r:embed="rId2"/>
          <a:srcRect l="29329" t="13998" r="28836"/>
          <a:stretch/>
        </p:blipFill>
        <p:spPr>
          <a:xfrm>
            <a:off x="546448" y="442392"/>
            <a:ext cx="5795648" cy="6515167"/>
          </a:xfrm>
          <a:prstGeom prst="rect">
            <a:avLst/>
          </a:prstGeom>
        </p:spPr>
      </p:pic>
      <p:sp>
        <p:nvSpPr>
          <p:cNvPr id="5" name="Speech Bubble: Rectangle 4">
            <a:extLst>
              <a:ext uri="{FF2B5EF4-FFF2-40B4-BE49-F238E27FC236}">
                <a16:creationId xmlns:a16="http://schemas.microsoft.com/office/drawing/2014/main" id="{291BBDB2-4E8C-6BE5-5B6E-A8DEED7E6FAE}"/>
              </a:ext>
            </a:extLst>
          </p:cNvPr>
          <p:cNvSpPr/>
          <p:nvPr/>
        </p:nvSpPr>
        <p:spPr>
          <a:xfrm>
            <a:off x="6235080" y="946448"/>
            <a:ext cx="5395036" cy="936104"/>
          </a:xfrm>
          <a:prstGeom prst="wedgeRectCallout">
            <a:avLst>
              <a:gd name="adj1" fmla="val -56534"/>
              <a:gd name="adj2" fmla="val 14828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On NCDs we do well vs. peers. COVID hit us hard.</a:t>
            </a:r>
          </a:p>
        </p:txBody>
      </p:sp>
    </p:spTree>
    <p:extLst>
      <p:ext uri="{BB962C8B-B14F-4D97-AF65-F5344CB8AC3E}">
        <p14:creationId xmlns:p14="http://schemas.microsoft.com/office/powerpoint/2010/main" val="3505849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AFCAA3-2C19-3D5C-5104-8269C0FE6AA5}"/>
              </a:ext>
            </a:extLst>
          </p:cNvPr>
          <p:cNvSpPr>
            <a:spLocks noGrp="1"/>
          </p:cNvSpPr>
          <p:nvPr>
            <p:ph type="sldNum" sz="quarter" idx="12"/>
          </p:nvPr>
        </p:nvSpPr>
        <p:spPr/>
        <p:txBody>
          <a:bodyPr/>
          <a:lstStyle/>
          <a:p>
            <a:fld id="{6734F48E-A456-4E2F-B17E-509464F7A050}" type="slidenum">
              <a:rPr lang="en-CA" smtClean="0"/>
              <a:pPr/>
              <a:t>36</a:t>
            </a:fld>
            <a:endParaRPr lang="en-CA"/>
          </a:p>
        </p:txBody>
      </p:sp>
      <p:pic>
        <p:nvPicPr>
          <p:cNvPr id="4" name="Picture 3">
            <a:extLst>
              <a:ext uri="{FF2B5EF4-FFF2-40B4-BE49-F238E27FC236}">
                <a16:creationId xmlns:a16="http://schemas.microsoft.com/office/drawing/2014/main" id="{01DB055C-4D36-501B-173E-C82AD00DCFFC}"/>
              </a:ext>
            </a:extLst>
          </p:cNvPr>
          <p:cNvPicPr>
            <a:picLocks noChangeAspect="1"/>
          </p:cNvPicPr>
          <p:nvPr/>
        </p:nvPicPr>
        <p:blipFill rotWithShape="1">
          <a:blip r:embed="rId2"/>
          <a:srcRect l="22439" t="18498" r="23422" b="7697"/>
          <a:stretch/>
        </p:blipFill>
        <p:spPr>
          <a:xfrm>
            <a:off x="618456" y="343297"/>
            <a:ext cx="8597053" cy="6408712"/>
          </a:xfrm>
          <a:prstGeom prst="rect">
            <a:avLst/>
          </a:prstGeom>
        </p:spPr>
      </p:pic>
      <p:sp>
        <p:nvSpPr>
          <p:cNvPr id="5" name="TextBox 4">
            <a:extLst>
              <a:ext uri="{FF2B5EF4-FFF2-40B4-BE49-F238E27FC236}">
                <a16:creationId xmlns:a16="http://schemas.microsoft.com/office/drawing/2014/main" id="{B9E74B39-9744-AF18-1442-47E0C865B08B}"/>
              </a:ext>
            </a:extLst>
          </p:cNvPr>
          <p:cNvSpPr txBox="1"/>
          <p:nvPr/>
        </p:nvSpPr>
        <p:spPr>
          <a:xfrm>
            <a:off x="406699" y="2530624"/>
            <a:ext cx="423514" cy="830997"/>
          </a:xfrm>
          <a:prstGeom prst="rect">
            <a:avLst/>
          </a:prstGeom>
          <a:noFill/>
        </p:spPr>
        <p:txBody>
          <a:bodyPr wrap="none" rtlCol="0">
            <a:spAutoFit/>
          </a:bodyPr>
          <a:lstStyle/>
          <a:p>
            <a:pPr algn="l"/>
            <a:r>
              <a:rPr lang="en-CA" sz="4800" b="1" dirty="0">
                <a:solidFill>
                  <a:schemeClr val="accent2"/>
                </a:solidFill>
              </a:rPr>
              <a:t>*</a:t>
            </a:r>
          </a:p>
        </p:txBody>
      </p:sp>
      <p:sp>
        <p:nvSpPr>
          <p:cNvPr id="6" name="TextBox 5">
            <a:extLst>
              <a:ext uri="{FF2B5EF4-FFF2-40B4-BE49-F238E27FC236}">
                <a16:creationId xmlns:a16="http://schemas.microsoft.com/office/drawing/2014/main" id="{0DC91DB6-A9CF-17F1-5D65-7EF0C0415EA3}"/>
              </a:ext>
            </a:extLst>
          </p:cNvPr>
          <p:cNvSpPr txBox="1"/>
          <p:nvPr/>
        </p:nvSpPr>
        <p:spPr>
          <a:xfrm>
            <a:off x="406699" y="2818656"/>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7" name="TextBox 6">
            <a:extLst>
              <a:ext uri="{FF2B5EF4-FFF2-40B4-BE49-F238E27FC236}">
                <a16:creationId xmlns:a16="http://schemas.microsoft.com/office/drawing/2014/main" id="{7C9AC67B-2D18-2C53-743E-2B8120BC41AC}"/>
              </a:ext>
            </a:extLst>
          </p:cNvPr>
          <p:cNvSpPr txBox="1"/>
          <p:nvPr/>
        </p:nvSpPr>
        <p:spPr>
          <a:xfrm>
            <a:off x="406699" y="3502484"/>
            <a:ext cx="423514" cy="830997"/>
          </a:xfrm>
          <a:prstGeom prst="rect">
            <a:avLst/>
          </a:prstGeom>
          <a:noFill/>
        </p:spPr>
        <p:txBody>
          <a:bodyPr wrap="none" rtlCol="0">
            <a:spAutoFit/>
          </a:bodyPr>
          <a:lstStyle/>
          <a:p>
            <a:pPr algn="l"/>
            <a:r>
              <a:rPr lang="en-CA" sz="4800" b="1" dirty="0">
                <a:solidFill>
                  <a:schemeClr val="accent2"/>
                </a:solidFill>
              </a:rPr>
              <a:t>*</a:t>
            </a:r>
          </a:p>
        </p:txBody>
      </p:sp>
      <p:sp>
        <p:nvSpPr>
          <p:cNvPr id="8" name="TextBox 7">
            <a:extLst>
              <a:ext uri="{FF2B5EF4-FFF2-40B4-BE49-F238E27FC236}">
                <a16:creationId xmlns:a16="http://schemas.microsoft.com/office/drawing/2014/main" id="{7F1B3214-4CA2-34BF-38D7-1C0AA8A69572}"/>
              </a:ext>
            </a:extLst>
          </p:cNvPr>
          <p:cNvSpPr txBox="1"/>
          <p:nvPr/>
        </p:nvSpPr>
        <p:spPr>
          <a:xfrm>
            <a:off x="406699" y="3823933"/>
            <a:ext cx="423514" cy="830997"/>
          </a:xfrm>
          <a:prstGeom prst="rect">
            <a:avLst/>
          </a:prstGeom>
          <a:noFill/>
        </p:spPr>
        <p:txBody>
          <a:bodyPr wrap="none" rtlCol="0">
            <a:spAutoFit/>
          </a:bodyPr>
          <a:lstStyle/>
          <a:p>
            <a:pPr algn="l"/>
            <a:r>
              <a:rPr lang="en-CA" sz="4800" b="1" dirty="0">
                <a:solidFill>
                  <a:schemeClr val="accent2"/>
                </a:solidFill>
              </a:rPr>
              <a:t>*</a:t>
            </a:r>
          </a:p>
        </p:txBody>
      </p:sp>
      <p:sp>
        <p:nvSpPr>
          <p:cNvPr id="9" name="TextBox 8">
            <a:extLst>
              <a:ext uri="{FF2B5EF4-FFF2-40B4-BE49-F238E27FC236}">
                <a16:creationId xmlns:a16="http://schemas.microsoft.com/office/drawing/2014/main" id="{D65F1DB6-3E2E-44AF-9A9B-B70BED90D010}"/>
              </a:ext>
            </a:extLst>
          </p:cNvPr>
          <p:cNvSpPr txBox="1"/>
          <p:nvPr/>
        </p:nvSpPr>
        <p:spPr>
          <a:xfrm>
            <a:off x="406699" y="4103864"/>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10" name="Speech Bubble: Rectangle 9">
            <a:extLst>
              <a:ext uri="{FF2B5EF4-FFF2-40B4-BE49-F238E27FC236}">
                <a16:creationId xmlns:a16="http://schemas.microsoft.com/office/drawing/2014/main" id="{887E157A-D89A-04F9-0F0E-FC76837AFFC6}"/>
              </a:ext>
            </a:extLst>
          </p:cNvPr>
          <p:cNvSpPr/>
          <p:nvPr/>
        </p:nvSpPr>
        <p:spPr>
          <a:xfrm>
            <a:off x="9619456" y="3916890"/>
            <a:ext cx="4896544" cy="1010947"/>
          </a:xfrm>
          <a:prstGeom prst="wedgeRectCallout">
            <a:avLst>
              <a:gd name="adj1" fmla="val -63029"/>
              <a:gd name="adj2" fmla="val -12530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Many risks addressable through health interventions.</a:t>
            </a:r>
          </a:p>
        </p:txBody>
      </p:sp>
    </p:spTree>
    <p:extLst>
      <p:ext uri="{BB962C8B-B14F-4D97-AF65-F5344CB8AC3E}">
        <p14:creationId xmlns:p14="http://schemas.microsoft.com/office/powerpoint/2010/main" val="220445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8B6829-E6A4-B79A-17D2-955DDDE493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1B730CA-3C13-C74C-90FB-06A41396E6D5}"/>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B97F3F7F-D14F-54A9-4E84-EDF75447F514}"/>
              </a:ext>
            </a:extLst>
          </p:cNvPr>
          <p:cNvSpPr>
            <a:spLocks noGrp="1"/>
          </p:cNvSpPr>
          <p:nvPr>
            <p:ph idx="1"/>
          </p:nvPr>
        </p:nvSpPr>
        <p:spPr>
          <a:xfrm>
            <a:off x="828000" y="1980000"/>
            <a:ext cx="12535872" cy="5431155"/>
          </a:xfrm>
        </p:spPr>
        <p:txBody>
          <a:bodyPr/>
          <a:lstStyle/>
          <a:p>
            <a:pPr marL="457200" indent="-457200" algn="l">
              <a:buSzPct val="75000"/>
              <a:buFont typeface="Arial" panose="020B0604020202020204" pitchFamily="34" charset="0"/>
              <a:buChar char="•"/>
            </a:pPr>
            <a:r>
              <a:rPr lang="en-CA" sz="2800" b="1" dirty="0"/>
              <a:t>Botswana’s burden of disease is still dominated by </a:t>
            </a:r>
            <a:r>
              <a:rPr lang="en-CA" sz="2800" b="1" dirty="0">
                <a:solidFill>
                  <a:schemeClr val="accent5"/>
                </a:solidFill>
              </a:rPr>
              <a:t>communicable and neonatal diseases</a:t>
            </a:r>
            <a:r>
              <a:rPr lang="en-CA" sz="2800" b="1" dirty="0"/>
              <a:t>; these represent six of the top ten.</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t>Significant </a:t>
            </a:r>
            <a:r>
              <a:rPr lang="en-CA" sz="2800" b="1" dirty="0">
                <a:solidFill>
                  <a:schemeClr val="accent5"/>
                </a:solidFill>
              </a:rPr>
              <a:t>progress</a:t>
            </a:r>
            <a:r>
              <a:rPr lang="en-CA" sz="2800" b="1" dirty="0"/>
              <a:t> has been made in addressing the overall burden. Excepting COVID, there are </a:t>
            </a:r>
            <a:r>
              <a:rPr lang="en-CA" sz="2800" b="1" dirty="0">
                <a:solidFill>
                  <a:schemeClr val="accent5"/>
                </a:solidFill>
              </a:rPr>
              <a:t>reductions</a:t>
            </a:r>
            <a:r>
              <a:rPr lang="en-CA" sz="2800" b="1" dirty="0"/>
              <a:t> across the “top-7”, with three reduced by ~30% between 2011-2021.</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solidFill>
                  <a:schemeClr val="accent5"/>
                </a:solidFill>
              </a:rPr>
              <a:t>NCDs</a:t>
            </a:r>
            <a:r>
              <a:rPr lang="en-CA" sz="2800" b="1" dirty="0"/>
              <a:t> are a concern. Diabetes’ burden has increased 23% over the last decade.</a:t>
            </a:r>
            <a:endParaRPr lang="en-GB" dirty="0"/>
          </a:p>
        </p:txBody>
      </p:sp>
      <p:sp>
        <p:nvSpPr>
          <p:cNvPr id="2" name="Slide Number Placeholder 1">
            <a:extLst>
              <a:ext uri="{FF2B5EF4-FFF2-40B4-BE49-F238E27FC236}">
                <a16:creationId xmlns:a16="http://schemas.microsoft.com/office/drawing/2014/main" id="{D747764D-1B66-85FC-B896-F63CDC822FB6}"/>
              </a:ext>
            </a:extLst>
          </p:cNvPr>
          <p:cNvSpPr>
            <a:spLocks noGrp="1"/>
          </p:cNvSpPr>
          <p:nvPr>
            <p:ph type="sldNum" sz="quarter" idx="12"/>
          </p:nvPr>
        </p:nvSpPr>
        <p:spPr/>
        <p:txBody>
          <a:bodyPr/>
          <a:lstStyle/>
          <a:p>
            <a:fld id="{6734F48E-A456-4E2F-B17E-509464F7A050}" type="slidenum">
              <a:rPr lang="en-CA" smtClean="0"/>
              <a:pPr/>
              <a:t>37</a:t>
            </a:fld>
            <a:endParaRPr lang="en-CA"/>
          </a:p>
        </p:txBody>
      </p:sp>
      <p:pic>
        <p:nvPicPr>
          <p:cNvPr id="8" name="Graphic 7" descr="Key with solid fill">
            <a:extLst>
              <a:ext uri="{FF2B5EF4-FFF2-40B4-BE49-F238E27FC236}">
                <a16:creationId xmlns:a16="http://schemas.microsoft.com/office/drawing/2014/main" id="{97E74E84-C66B-CA7F-66AA-BD0FE66210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2283100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98210-9AA0-7A57-8BBB-303B63F328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65A2E7-355D-91C2-C8D5-9B51CAD3B0EC}"/>
              </a:ext>
            </a:extLst>
          </p:cNvPr>
          <p:cNvSpPr>
            <a:spLocks noGrp="1"/>
          </p:cNvSpPr>
          <p:nvPr>
            <p:ph type="sldNum" sz="quarter" idx="12"/>
          </p:nvPr>
        </p:nvSpPr>
        <p:spPr/>
        <p:txBody>
          <a:bodyPr/>
          <a:lstStyle/>
          <a:p>
            <a:fld id="{6734F48E-A456-4E2F-B17E-509464F7A050}" type="slidenum">
              <a:rPr lang="en-CA" smtClean="0"/>
              <a:pPr/>
              <a:t>38</a:t>
            </a:fld>
            <a:endParaRPr lang="en-CA"/>
          </a:p>
        </p:txBody>
      </p:sp>
      <p:pic>
        <p:nvPicPr>
          <p:cNvPr id="5" name="Graphic 4">
            <a:extLst>
              <a:ext uri="{FF2B5EF4-FFF2-40B4-BE49-F238E27FC236}">
                <a16:creationId xmlns:a16="http://schemas.microsoft.com/office/drawing/2014/main" id="{F9297711-2158-EB2A-28DE-A6D4A7A81CC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312109" y="1484562"/>
            <a:ext cx="4240160" cy="6149473"/>
          </a:xfrm>
          <a:prstGeom prst="rect">
            <a:avLst/>
          </a:prstGeom>
        </p:spPr>
      </p:pic>
      <p:sp>
        <p:nvSpPr>
          <p:cNvPr id="2" name="Content Placeholder 2">
            <a:extLst>
              <a:ext uri="{FF2B5EF4-FFF2-40B4-BE49-F238E27FC236}">
                <a16:creationId xmlns:a16="http://schemas.microsoft.com/office/drawing/2014/main" id="{2F680CFB-928D-223A-B6EE-109A04A3E6A9}"/>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2746502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E2801D1-CC70-497D-B6F4-FC49907BEC81}"/>
              </a:ext>
            </a:extLst>
          </p:cNvPr>
          <p:cNvSpPr>
            <a:spLocks noGrp="1"/>
          </p:cNvSpPr>
          <p:nvPr>
            <p:ph type="title"/>
          </p:nvPr>
        </p:nvSpPr>
        <p:spPr/>
        <p:txBody>
          <a:bodyPr/>
          <a:lstStyle/>
          <a:p>
            <a:r>
              <a:rPr lang="en-CA" dirty="0"/>
              <a:t>INTERACTION 1.2</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a:prstGeom prst="rect">
            <a:avLst/>
          </a:prstGeom>
        </p:spPr>
        <p:txBody>
          <a:bodyPr>
            <a:normAutofit/>
          </a:bodyPr>
          <a:lstStyle/>
          <a:p>
            <a:r>
              <a:rPr lang="en-CA" sz="3200" dirty="0"/>
              <a:t>Were you surprised at the top 10 DALYs? [yes, no]</a:t>
            </a:r>
          </a:p>
          <a:p>
            <a:r>
              <a:rPr lang="en-CA" sz="3200" dirty="0"/>
              <a:t>What do you believe should be the top 2 </a:t>
            </a:r>
            <a:r>
              <a:rPr lang="en-CA" sz="3200" b="1" i="1" dirty="0">
                <a:solidFill>
                  <a:schemeClr val="accent5"/>
                </a:solidFill>
              </a:rPr>
              <a:t>care use cases </a:t>
            </a:r>
            <a:r>
              <a:rPr lang="en-CA" sz="3200" dirty="0"/>
              <a:t>supported by</a:t>
            </a:r>
            <a:r>
              <a:rPr lang="en-CA" sz="3200" b="1" i="1" dirty="0"/>
              <a:t> </a:t>
            </a:r>
            <a:r>
              <a:rPr lang="en-CA" sz="3200" dirty="0"/>
              <a:t>our national HIE? [prepare choice list of top 10 DALYs; other]</a:t>
            </a:r>
          </a:p>
          <a:p>
            <a:r>
              <a:rPr lang="en-CA" sz="3200" dirty="0"/>
              <a:t>In what 2 areas do you believe we should focus regarding health system </a:t>
            </a:r>
            <a:r>
              <a:rPr lang="en-CA" sz="3200" b="1" i="1" dirty="0">
                <a:solidFill>
                  <a:schemeClr val="accent5"/>
                </a:solidFill>
              </a:rPr>
              <a:t>reportable indicators</a:t>
            </a:r>
            <a:r>
              <a:rPr lang="en-CA" sz="3200" dirty="0"/>
              <a:t>. [service availability; resource availability; care access/equity; service usage; care quality; health outcomes; costs; cost effectiveness; other]</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39</a:t>
            </a:fld>
            <a:endParaRPr lang="en-CA"/>
          </a:p>
        </p:txBody>
      </p:sp>
      <p:sp>
        <p:nvSpPr>
          <p:cNvPr id="5" name="TextBox 4">
            <a:extLst>
              <a:ext uri="{FF2B5EF4-FFF2-40B4-BE49-F238E27FC236}">
                <a16:creationId xmlns:a16="http://schemas.microsoft.com/office/drawing/2014/main" id="{66D1D8E6-E159-723A-0A62-47B0619206C1}"/>
              </a:ext>
            </a:extLst>
          </p:cNvPr>
          <p:cNvSpPr txBox="1"/>
          <p:nvPr/>
        </p:nvSpPr>
        <p:spPr>
          <a:xfrm>
            <a:off x="9480047" y="528421"/>
            <a:ext cx="3884397" cy="523220"/>
          </a:xfrm>
          <a:prstGeom prst="rect">
            <a:avLst/>
          </a:prstGeom>
          <a:noFill/>
        </p:spPr>
        <p:txBody>
          <a:bodyPr wrap="none" rtlCol="0">
            <a:spAutoFit/>
          </a:bodyPr>
          <a:lstStyle/>
          <a:p>
            <a:pPr algn="l"/>
            <a:r>
              <a:rPr lang="en-CA" sz="2800" dirty="0">
                <a:solidFill>
                  <a:schemeClr val="accent2"/>
                </a:solidFill>
              </a:rPr>
              <a:t>&lt;paste Form link here&gt;</a:t>
            </a:r>
          </a:p>
        </p:txBody>
      </p:sp>
    </p:spTree>
    <p:extLst>
      <p:ext uri="{BB962C8B-B14F-4D97-AF65-F5344CB8AC3E}">
        <p14:creationId xmlns:p14="http://schemas.microsoft.com/office/powerpoint/2010/main" val="3099757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A20FA-E6F0-16EA-8C92-BD506742AAEF}"/>
              </a:ext>
            </a:extLst>
          </p:cNvPr>
          <p:cNvSpPr>
            <a:spLocks noGrp="1"/>
          </p:cNvSpPr>
          <p:nvPr>
            <p:ph type="title"/>
          </p:nvPr>
        </p:nvSpPr>
        <p:spPr/>
        <p:txBody>
          <a:bodyPr/>
          <a:lstStyle/>
          <a:p>
            <a:r>
              <a:rPr lang="en-CA" dirty="0"/>
              <a:t>WORKSHOP-1 AGENDA</a:t>
            </a:r>
          </a:p>
        </p:txBody>
      </p:sp>
      <p:sp>
        <p:nvSpPr>
          <p:cNvPr id="4" name="Content Placeholder 3">
            <a:extLst>
              <a:ext uri="{FF2B5EF4-FFF2-40B4-BE49-F238E27FC236}">
                <a16:creationId xmlns:a16="http://schemas.microsoft.com/office/drawing/2014/main" id="{982EE500-4827-E981-8556-2178F5BB1FB4}"/>
              </a:ext>
            </a:extLst>
          </p:cNvPr>
          <p:cNvSpPr>
            <a:spLocks noGrp="1"/>
          </p:cNvSpPr>
          <p:nvPr>
            <p:ph idx="1"/>
          </p:nvPr>
        </p:nvSpPr>
        <p:spPr/>
        <p:txBody>
          <a:bodyPr>
            <a:normAutofit/>
          </a:bodyPr>
          <a:lstStyle/>
          <a:p>
            <a:r>
              <a:rPr lang="en-CA" sz="3200" b="1" dirty="0"/>
              <a:t>Country context</a:t>
            </a:r>
          </a:p>
          <a:p>
            <a:pPr lvl="1"/>
            <a:r>
              <a:rPr lang="en-CA" sz="3200" dirty="0"/>
              <a:t>Digital readiness</a:t>
            </a:r>
          </a:p>
          <a:p>
            <a:pPr lvl="1"/>
            <a:r>
              <a:rPr lang="en-CA" sz="3200" dirty="0"/>
              <a:t>Burden of disease</a:t>
            </a:r>
          </a:p>
          <a:p>
            <a:pPr lvl="1"/>
            <a:r>
              <a:rPr lang="en-CA" sz="3200" dirty="0"/>
              <a:t>Strategic goals</a:t>
            </a:r>
          </a:p>
          <a:p>
            <a:pPr lvl="2"/>
            <a:r>
              <a:rPr lang="en-CA" dirty="0"/>
              <a:t>Health system strategy</a:t>
            </a:r>
          </a:p>
          <a:p>
            <a:pPr lvl="2"/>
            <a:r>
              <a:rPr lang="en-CA" dirty="0"/>
              <a:t>Digital health strategy</a:t>
            </a:r>
          </a:p>
          <a:p>
            <a:r>
              <a:rPr lang="en-CA" sz="3200" b="1" dirty="0"/>
              <a:t>Key question: “what should our HIE </a:t>
            </a:r>
            <a:r>
              <a:rPr lang="en-CA" sz="3200" b="1" i="1" u="sng" dirty="0"/>
              <a:t>do</a:t>
            </a:r>
            <a:r>
              <a:rPr lang="en-CA" sz="3200" b="1" dirty="0"/>
              <a:t>?”</a:t>
            </a:r>
          </a:p>
          <a:p>
            <a:r>
              <a:rPr lang="en-CA" sz="3200" b="1" dirty="0"/>
              <a:t>Next steps</a:t>
            </a:r>
          </a:p>
        </p:txBody>
      </p:sp>
      <p:sp>
        <p:nvSpPr>
          <p:cNvPr id="2" name="Slide Number Placeholder 1">
            <a:extLst>
              <a:ext uri="{FF2B5EF4-FFF2-40B4-BE49-F238E27FC236}">
                <a16:creationId xmlns:a16="http://schemas.microsoft.com/office/drawing/2014/main" id="{A90B2415-CE5E-D377-67DA-FC8067A437F7}"/>
              </a:ext>
            </a:extLst>
          </p:cNvPr>
          <p:cNvSpPr>
            <a:spLocks noGrp="1"/>
          </p:cNvSpPr>
          <p:nvPr>
            <p:ph type="sldNum" sz="quarter" idx="12"/>
          </p:nvPr>
        </p:nvSpPr>
        <p:spPr/>
        <p:txBody>
          <a:bodyPr/>
          <a:lstStyle/>
          <a:p>
            <a:fld id="{6734F48E-A456-4E2F-B17E-509464F7A050}" type="slidenum">
              <a:rPr lang="en-CA" smtClean="0"/>
              <a:pPr/>
              <a:t>4</a:t>
            </a:fld>
            <a:endParaRPr lang="en-CA"/>
          </a:p>
        </p:txBody>
      </p:sp>
    </p:spTree>
    <p:extLst>
      <p:ext uri="{BB962C8B-B14F-4D97-AF65-F5344CB8AC3E}">
        <p14:creationId xmlns:p14="http://schemas.microsoft.com/office/powerpoint/2010/main" val="3761208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A9F6-EC50-1099-DA97-70C1BF206FD0}"/>
              </a:ext>
            </a:extLst>
          </p:cNvPr>
          <p:cNvSpPr>
            <a:spLocks noGrp="1"/>
          </p:cNvSpPr>
          <p:nvPr>
            <p:ph type="title"/>
          </p:nvPr>
        </p:nvSpPr>
        <p:spPr/>
        <p:txBody>
          <a:bodyPr/>
          <a:lstStyle/>
          <a:p>
            <a:r>
              <a:rPr lang="en-GB" dirty="0"/>
              <a:t>COFFEE BREAK!</a:t>
            </a:r>
          </a:p>
        </p:txBody>
      </p:sp>
      <p:sp>
        <p:nvSpPr>
          <p:cNvPr id="4" name="Slide Number Placeholder 3">
            <a:extLst>
              <a:ext uri="{FF2B5EF4-FFF2-40B4-BE49-F238E27FC236}">
                <a16:creationId xmlns:a16="http://schemas.microsoft.com/office/drawing/2014/main" id="{BE763AF3-F62B-B0AC-8532-90CE111AEEAD}"/>
              </a:ext>
            </a:extLst>
          </p:cNvPr>
          <p:cNvSpPr>
            <a:spLocks noGrp="1"/>
          </p:cNvSpPr>
          <p:nvPr>
            <p:ph type="sldNum" sz="quarter" idx="12"/>
          </p:nvPr>
        </p:nvSpPr>
        <p:spPr/>
        <p:txBody>
          <a:bodyPr/>
          <a:lstStyle/>
          <a:p>
            <a:fld id="{6734F48E-A456-4E2F-B17E-509464F7A050}" type="slidenum">
              <a:rPr lang="en-CA" smtClean="0"/>
              <a:pPr/>
              <a:t>40</a:t>
            </a:fld>
            <a:endParaRPr lang="en-CA"/>
          </a:p>
        </p:txBody>
      </p:sp>
      <p:pic>
        <p:nvPicPr>
          <p:cNvPr id="8" name="Graphic 7">
            <a:extLst>
              <a:ext uri="{FF2B5EF4-FFF2-40B4-BE49-F238E27FC236}">
                <a16:creationId xmlns:a16="http://schemas.microsoft.com/office/drawing/2014/main" id="{77A3F30B-2989-F10A-C262-CB9BA9516B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2952" y="1954560"/>
            <a:ext cx="4086944" cy="5108680"/>
          </a:xfrm>
          <a:prstGeom prst="rect">
            <a:avLst/>
          </a:prstGeom>
        </p:spPr>
      </p:pic>
    </p:spTree>
    <p:extLst>
      <p:ext uri="{BB962C8B-B14F-4D97-AF65-F5344CB8AC3E}">
        <p14:creationId xmlns:p14="http://schemas.microsoft.com/office/powerpoint/2010/main" val="3046984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0FD4E-F614-0B19-D646-30FF0ED44F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4BB2DB-C3F9-482F-3EFC-CFD602327C99}"/>
              </a:ext>
            </a:extLst>
          </p:cNvPr>
          <p:cNvSpPr>
            <a:spLocks noGrp="1"/>
          </p:cNvSpPr>
          <p:nvPr>
            <p:ph type="sldNum" sz="quarter" idx="12"/>
          </p:nvPr>
        </p:nvSpPr>
        <p:spPr/>
        <p:txBody>
          <a:bodyPr/>
          <a:lstStyle/>
          <a:p>
            <a:fld id="{6734F48E-A456-4E2F-B17E-509464F7A050}" type="slidenum">
              <a:rPr lang="en-CA" smtClean="0"/>
              <a:pPr/>
              <a:t>41</a:t>
            </a:fld>
            <a:endParaRPr lang="en-CA"/>
          </a:p>
        </p:txBody>
      </p:sp>
      <p:sp>
        <p:nvSpPr>
          <p:cNvPr id="2" name="Content Placeholder 2">
            <a:extLst>
              <a:ext uri="{FF2B5EF4-FFF2-40B4-BE49-F238E27FC236}">
                <a16:creationId xmlns:a16="http://schemas.microsoft.com/office/drawing/2014/main" id="{834969DC-8B9A-3CD8-F229-F3C0171ACC49}"/>
              </a:ext>
            </a:extLst>
          </p:cNvPr>
          <p:cNvSpPr txBox="1">
            <a:spLocks/>
          </p:cNvSpPr>
          <p:nvPr/>
        </p:nvSpPr>
        <p:spPr>
          <a:xfrm>
            <a:off x="834480" y="1954560"/>
            <a:ext cx="9505056"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are our current </a:t>
            </a:r>
            <a:r>
              <a:rPr lang="en-CA" sz="4800" b="1" dirty="0">
                <a:solidFill>
                  <a:schemeClr val="accent5"/>
                </a:solidFill>
                <a:latin typeface="+mn-lt"/>
              </a:rPr>
              <a:t>health</a:t>
            </a:r>
            <a:r>
              <a:rPr lang="en-CA" sz="4800" b="1" dirty="0">
                <a:latin typeface="+mn-lt"/>
              </a:rPr>
              <a:t> and </a:t>
            </a:r>
            <a:r>
              <a:rPr lang="en-CA" sz="4800" b="1" dirty="0">
                <a:solidFill>
                  <a:schemeClr val="accent5"/>
                </a:solidFill>
                <a:latin typeface="+mn-lt"/>
              </a:rPr>
              <a:t>digital</a:t>
            </a:r>
            <a:r>
              <a:rPr lang="en-CA" sz="4800" b="1" dirty="0">
                <a:latin typeface="+mn-lt"/>
              </a:rPr>
              <a:t> health strategies?</a:t>
            </a:r>
            <a:endParaRPr lang="en-CA" sz="4800" dirty="0">
              <a:latin typeface="+mn-lt"/>
            </a:endParaRPr>
          </a:p>
        </p:txBody>
      </p:sp>
      <p:pic>
        <p:nvPicPr>
          <p:cNvPr id="3" name="Graphic 2">
            <a:extLst>
              <a:ext uri="{FF2B5EF4-FFF2-40B4-BE49-F238E27FC236}">
                <a16:creationId xmlns:a16="http://schemas.microsoft.com/office/drawing/2014/main" id="{9DA04B91-C093-0F2C-B707-D5F908CBBBE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755534" y="3034680"/>
            <a:ext cx="8320132" cy="5880790"/>
          </a:xfrm>
          <a:prstGeom prst="rect">
            <a:avLst/>
          </a:prstGeom>
        </p:spPr>
      </p:pic>
    </p:spTree>
    <p:extLst>
      <p:ext uri="{BB962C8B-B14F-4D97-AF65-F5344CB8AC3E}">
        <p14:creationId xmlns:p14="http://schemas.microsoft.com/office/powerpoint/2010/main" val="3366021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5960-2937-4D26-9828-BC2AC0AD5EE2}"/>
              </a:ext>
            </a:extLst>
          </p:cNvPr>
          <p:cNvSpPr>
            <a:spLocks noGrp="1"/>
          </p:cNvSpPr>
          <p:nvPr>
            <p:ph type="title"/>
          </p:nvPr>
        </p:nvSpPr>
        <p:spPr/>
        <p:txBody>
          <a:bodyPr>
            <a:normAutofit/>
          </a:bodyPr>
          <a:lstStyle/>
          <a:p>
            <a:r>
              <a:rPr lang="en-CA" dirty="0"/>
              <a:t>THIS SECTION…</a:t>
            </a:r>
          </a:p>
        </p:txBody>
      </p:sp>
      <p:sp>
        <p:nvSpPr>
          <p:cNvPr id="3" name="Content Placeholder 2">
            <a:extLst>
              <a:ext uri="{FF2B5EF4-FFF2-40B4-BE49-F238E27FC236}">
                <a16:creationId xmlns:a16="http://schemas.microsoft.com/office/drawing/2014/main" id="{E068A6FE-2BC3-47BA-AED7-FED9C1F2F9B5}"/>
              </a:ext>
            </a:extLst>
          </p:cNvPr>
          <p:cNvSpPr>
            <a:spLocks noGrp="1"/>
          </p:cNvSpPr>
          <p:nvPr>
            <p:ph idx="1"/>
          </p:nvPr>
        </p:nvSpPr>
        <p:spPr>
          <a:xfrm>
            <a:off x="731520" y="1920243"/>
            <a:ext cx="13496448" cy="5431155"/>
          </a:xfrm>
        </p:spPr>
        <p:txBody>
          <a:bodyPr>
            <a:normAutofit/>
          </a:bodyPr>
          <a:lstStyle/>
          <a:p>
            <a:r>
              <a:rPr lang="en-CA" sz="2800" dirty="0"/>
              <a:t>Highlight and summarize key elements of the national </a:t>
            </a:r>
            <a:r>
              <a:rPr lang="en-CA" sz="2800" b="1" i="1" dirty="0"/>
              <a:t>health</a:t>
            </a:r>
            <a:r>
              <a:rPr lang="en-CA" sz="2800" dirty="0"/>
              <a:t> strategy. Particularly note the sections on </a:t>
            </a:r>
            <a:r>
              <a:rPr lang="en-CA" sz="2800" i="1" dirty="0"/>
              <a:t>health information</a:t>
            </a:r>
            <a:r>
              <a:rPr lang="en-CA" sz="2800" dirty="0"/>
              <a:t>.</a:t>
            </a:r>
          </a:p>
          <a:p>
            <a:r>
              <a:rPr lang="en-CA" sz="2800" dirty="0"/>
              <a:t>Summarize key elements of the national </a:t>
            </a:r>
            <a:r>
              <a:rPr lang="en-CA" sz="2800" b="1" i="1" dirty="0"/>
              <a:t>digital</a:t>
            </a:r>
            <a:r>
              <a:rPr lang="en-CA" sz="2800" dirty="0"/>
              <a:t> health strategy. Particularly note sections on </a:t>
            </a:r>
            <a:r>
              <a:rPr lang="en-CA" sz="2800" i="1" dirty="0"/>
              <a:t>M&amp;E </a:t>
            </a:r>
            <a:r>
              <a:rPr lang="en-CA" sz="2800" dirty="0"/>
              <a:t>vs </a:t>
            </a:r>
            <a:r>
              <a:rPr lang="en-CA" sz="2800" i="1" dirty="0"/>
              <a:t>care delivery</a:t>
            </a:r>
            <a:r>
              <a:rPr lang="en-CA" sz="2800" dirty="0"/>
              <a:t>.</a:t>
            </a:r>
          </a:p>
          <a:p>
            <a:r>
              <a:rPr lang="en-CA" sz="2800" dirty="0"/>
              <a:t>Compare and contrast these strategies:</a:t>
            </a:r>
          </a:p>
          <a:p>
            <a:pPr lvl="1"/>
            <a:r>
              <a:rPr lang="en-CA" sz="2800" b="1" dirty="0"/>
              <a:t>When</a:t>
            </a:r>
            <a:r>
              <a:rPr lang="en-CA" sz="2800" dirty="0"/>
              <a:t> were they published? (are they out of date?)</a:t>
            </a:r>
          </a:p>
          <a:p>
            <a:pPr lvl="1"/>
            <a:r>
              <a:rPr lang="en-CA" sz="2800" dirty="0"/>
              <a:t>Are they </a:t>
            </a:r>
            <a:r>
              <a:rPr lang="en-CA" sz="2800" b="1" dirty="0"/>
              <a:t>consistent</a:t>
            </a:r>
            <a:r>
              <a:rPr lang="en-CA" sz="2800" dirty="0"/>
              <a:t> with each other?</a:t>
            </a:r>
          </a:p>
          <a:p>
            <a:pPr lvl="1"/>
            <a:r>
              <a:rPr lang="en-CA" sz="2800" dirty="0"/>
              <a:t>Are they both consistent with the burden of disease and do they </a:t>
            </a:r>
            <a:r>
              <a:rPr lang="en-CA" sz="2800" b="1" dirty="0"/>
              <a:t>address</a:t>
            </a:r>
            <a:r>
              <a:rPr lang="en-CA" sz="2800" dirty="0"/>
              <a:t> it?</a:t>
            </a:r>
          </a:p>
          <a:p>
            <a:r>
              <a:rPr lang="en-CA" sz="2800" dirty="0"/>
              <a:t>NOTE: Example from Botswana</a:t>
            </a:r>
          </a:p>
        </p:txBody>
      </p:sp>
      <p:sp>
        <p:nvSpPr>
          <p:cNvPr id="4" name="Slide Number Placeholder 3">
            <a:extLst>
              <a:ext uri="{FF2B5EF4-FFF2-40B4-BE49-F238E27FC236}">
                <a16:creationId xmlns:a16="http://schemas.microsoft.com/office/drawing/2014/main" id="{EFF22D01-9C2B-4F5E-9382-A295A20FE68C}"/>
              </a:ext>
            </a:extLst>
          </p:cNvPr>
          <p:cNvSpPr>
            <a:spLocks noGrp="1"/>
          </p:cNvSpPr>
          <p:nvPr>
            <p:ph type="sldNum" sz="quarter" idx="12"/>
          </p:nvPr>
        </p:nvSpPr>
        <p:spPr/>
        <p:txBody>
          <a:bodyPr/>
          <a:lstStyle/>
          <a:p>
            <a:fld id="{6734F48E-A456-4E2F-B17E-509464F7A050}" type="slidenum">
              <a:rPr lang="en-CA" smtClean="0"/>
              <a:pPr/>
              <a:t>42</a:t>
            </a:fld>
            <a:endParaRPr lang="en-CA"/>
          </a:p>
        </p:txBody>
      </p:sp>
    </p:spTree>
    <p:extLst>
      <p:ext uri="{BB962C8B-B14F-4D97-AF65-F5344CB8AC3E}">
        <p14:creationId xmlns:p14="http://schemas.microsoft.com/office/powerpoint/2010/main" val="50980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0270BA-9105-82CD-9D86-DB70F9D4D163}"/>
              </a:ext>
            </a:extLst>
          </p:cNvPr>
          <p:cNvSpPr>
            <a:spLocks noGrp="1"/>
          </p:cNvSpPr>
          <p:nvPr>
            <p:ph type="sldNum" sz="quarter" idx="12"/>
          </p:nvPr>
        </p:nvSpPr>
        <p:spPr/>
        <p:txBody>
          <a:bodyPr/>
          <a:lstStyle/>
          <a:p>
            <a:fld id="{6734F48E-A456-4E2F-B17E-509464F7A050}" type="slidenum">
              <a:rPr lang="en-CA" smtClean="0"/>
              <a:pPr/>
              <a:t>43</a:t>
            </a:fld>
            <a:endParaRPr lang="en-CA"/>
          </a:p>
        </p:txBody>
      </p:sp>
      <p:pic>
        <p:nvPicPr>
          <p:cNvPr id="4" name="Picture 3">
            <a:extLst>
              <a:ext uri="{FF2B5EF4-FFF2-40B4-BE49-F238E27FC236}">
                <a16:creationId xmlns:a16="http://schemas.microsoft.com/office/drawing/2014/main" id="{7FD9F0B3-E792-A068-852F-3EF933458C21}"/>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BDB4FA1-0592-FA1B-D456-E9FC04BD3467}"/>
              </a:ext>
            </a:extLst>
          </p:cNvPr>
          <p:cNvPicPr>
            <a:picLocks noChangeAspect="1"/>
          </p:cNvPicPr>
          <p:nvPr/>
        </p:nvPicPr>
        <p:blipFill rotWithShape="1">
          <a:blip r:embed="rId3"/>
          <a:srcRect l="10133" t="9497" r="54922" b="617"/>
          <a:stretch/>
        </p:blipFill>
        <p:spPr>
          <a:xfrm>
            <a:off x="9475440" y="1228224"/>
            <a:ext cx="3888984" cy="547024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0FD1D42-9483-DA97-D09E-B47BE9B109D5}"/>
              </a:ext>
            </a:extLst>
          </p:cNvPr>
          <p:cNvPicPr>
            <a:picLocks noChangeAspect="1"/>
          </p:cNvPicPr>
          <p:nvPr/>
        </p:nvPicPr>
        <p:blipFill rotWithShape="1">
          <a:blip r:embed="rId4"/>
          <a:srcRect l="10133" t="9497" r="54922" b="617"/>
          <a:stretch/>
        </p:blipFill>
        <p:spPr>
          <a:xfrm>
            <a:off x="5442992" y="1244529"/>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58651F7-8A70-AD6D-A9DD-8A79FDCF4594}"/>
              </a:ext>
            </a:extLst>
          </p:cNvPr>
          <p:cNvSpPr txBox="1"/>
          <p:nvPr/>
        </p:nvSpPr>
        <p:spPr>
          <a:xfrm>
            <a:off x="2166249" y="6923112"/>
            <a:ext cx="2377574" cy="461665"/>
          </a:xfrm>
          <a:prstGeom prst="rect">
            <a:avLst/>
          </a:prstGeom>
          <a:noFill/>
        </p:spPr>
        <p:txBody>
          <a:bodyPr wrap="none" rtlCol="0">
            <a:spAutoFit/>
          </a:bodyPr>
          <a:lstStyle/>
          <a:p>
            <a:pPr algn="ctr"/>
            <a:r>
              <a:rPr lang="en-CA" sz="2400" dirty="0">
                <a:solidFill>
                  <a:schemeClr val="tx2"/>
                </a:solidFill>
              </a:rPr>
              <a:t>November 2010</a:t>
            </a:r>
          </a:p>
        </p:txBody>
      </p:sp>
      <p:sp>
        <p:nvSpPr>
          <p:cNvPr id="10" name="TextBox 9">
            <a:extLst>
              <a:ext uri="{FF2B5EF4-FFF2-40B4-BE49-F238E27FC236}">
                <a16:creationId xmlns:a16="http://schemas.microsoft.com/office/drawing/2014/main" id="{27ABDDBF-0240-D2D2-84D4-3DBDCDC1F2B7}"/>
              </a:ext>
            </a:extLst>
          </p:cNvPr>
          <p:cNvSpPr txBox="1"/>
          <p:nvPr/>
        </p:nvSpPr>
        <p:spPr>
          <a:xfrm>
            <a:off x="6289118" y="6923112"/>
            <a:ext cx="2052165" cy="461665"/>
          </a:xfrm>
          <a:prstGeom prst="rect">
            <a:avLst/>
          </a:prstGeom>
          <a:noFill/>
        </p:spPr>
        <p:txBody>
          <a:bodyPr wrap="none" rtlCol="0">
            <a:spAutoFit/>
          </a:bodyPr>
          <a:lstStyle/>
          <a:p>
            <a:pPr algn="ctr"/>
            <a:r>
              <a:rPr lang="en-CA" sz="2400" dirty="0">
                <a:solidFill>
                  <a:schemeClr val="tx2"/>
                </a:solidFill>
              </a:rPr>
              <a:t>January 2018</a:t>
            </a:r>
          </a:p>
        </p:txBody>
      </p:sp>
      <p:sp>
        <p:nvSpPr>
          <p:cNvPr id="11" name="TextBox 10">
            <a:extLst>
              <a:ext uri="{FF2B5EF4-FFF2-40B4-BE49-F238E27FC236}">
                <a16:creationId xmlns:a16="http://schemas.microsoft.com/office/drawing/2014/main" id="{FD1D70E6-278C-945D-2B1A-AB76403C52D2}"/>
              </a:ext>
            </a:extLst>
          </p:cNvPr>
          <p:cNvSpPr txBox="1"/>
          <p:nvPr/>
        </p:nvSpPr>
        <p:spPr>
          <a:xfrm>
            <a:off x="10516121" y="6923112"/>
            <a:ext cx="1811714" cy="461665"/>
          </a:xfrm>
          <a:prstGeom prst="rect">
            <a:avLst/>
          </a:prstGeom>
          <a:noFill/>
        </p:spPr>
        <p:txBody>
          <a:bodyPr wrap="none" rtlCol="0">
            <a:spAutoFit/>
          </a:bodyPr>
          <a:lstStyle/>
          <a:p>
            <a:pPr algn="ctr"/>
            <a:r>
              <a:rPr lang="en-CA" sz="2400" dirty="0">
                <a:solidFill>
                  <a:schemeClr val="tx2"/>
                </a:solidFill>
              </a:rPr>
              <a:t>March 2020</a:t>
            </a:r>
          </a:p>
        </p:txBody>
      </p:sp>
    </p:spTree>
    <p:extLst>
      <p:ext uri="{BB962C8B-B14F-4D97-AF65-F5344CB8AC3E}">
        <p14:creationId xmlns:p14="http://schemas.microsoft.com/office/powerpoint/2010/main" val="17280839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44</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920880" cy="4801314"/>
          </a:xfrm>
          <a:prstGeom prst="rect">
            <a:avLst/>
          </a:prstGeom>
          <a:noFill/>
        </p:spPr>
        <p:txBody>
          <a:bodyPr wrap="square" rtlCol="0">
            <a:spAutoFit/>
          </a:bodyPr>
          <a:lstStyle/>
          <a:p>
            <a:pPr algn="l"/>
            <a:r>
              <a:rPr lang="en-US" sz="1800" b="0" i="0" u="none" strike="noStrike" baseline="0" dirty="0">
                <a:solidFill>
                  <a:schemeClr val="tx2"/>
                </a:solidFill>
              </a:rPr>
              <a:t>“Health service delivery in the country is </a:t>
            </a:r>
            <a:r>
              <a:rPr lang="en-US" sz="1800" b="1" i="1" u="none" strike="noStrike" baseline="0" dirty="0">
                <a:solidFill>
                  <a:schemeClr val="tx2"/>
                </a:solidFill>
              </a:rPr>
              <a:t>pluralistic</a:t>
            </a:r>
            <a:r>
              <a:rPr lang="en-US" sz="1800" b="0" i="0" u="none" strike="noStrike" baseline="0" dirty="0">
                <a:solidFill>
                  <a:schemeClr val="tx2"/>
                </a:solidFill>
              </a:rPr>
              <a:t>. There are public, private for-profit, private non-profit, and traditional medicine practices. </a:t>
            </a:r>
            <a:r>
              <a:rPr lang="en-US" sz="1800" b="1" i="1" u="none" strike="noStrike" baseline="0" dirty="0">
                <a:solidFill>
                  <a:schemeClr val="tx2"/>
                </a:solidFill>
              </a:rPr>
              <a:t>The Ministry of Health (MOH) is responsible for the formulation of policies, regulation and norms, and standards and guidelines for health services</a:t>
            </a:r>
            <a:r>
              <a:rPr lang="en-US" sz="1800" b="0" i="0" u="none" strike="noStrike" baseline="0" dirty="0">
                <a:solidFill>
                  <a:schemeClr val="tx2"/>
                </a:solidFill>
              </a:rPr>
              <a:t>. Government has </a:t>
            </a:r>
            <a:r>
              <a:rPr lang="en-US" sz="1800" b="1" i="1" u="none" strike="noStrike" baseline="0" dirty="0">
                <a:solidFill>
                  <a:schemeClr val="tx2"/>
                </a:solidFill>
              </a:rPr>
              <a:t>achieved the Abuja target </a:t>
            </a:r>
            <a:r>
              <a:rPr lang="en-US" sz="1800" b="0" i="0" u="none" strike="noStrike" baseline="0" dirty="0">
                <a:solidFill>
                  <a:schemeClr val="tx2"/>
                </a:solidFill>
              </a:rPr>
              <a:t>of contributing 15% of total government expenditure to health (representing around 75% of total health expenditure). With the relocation of primary health care from the Ministry of Local Government (MLG), the MOH is now the </a:t>
            </a:r>
            <a:r>
              <a:rPr lang="en-US" sz="1800" b="1" i="1" u="none" strike="noStrike" baseline="0" dirty="0">
                <a:solidFill>
                  <a:schemeClr val="tx2"/>
                </a:solidFill>
              </a:rPr>
              <a:t>principal public sector </a:t>
            </a:r>
            <a:r>
              <a:rPr lang="en-CA" sz="1800" b="1" i="1" u="none" strike="noStrike" baseline="0" dirty="0">
                <a:solidFill>
                  <a:schemeClr val="tx2"/>
                </a:solidFill>
              </a:rPr>
              <a:t>health care provider</a:t>
            </a:r>
            <a:r>
              <a:rPr lang="en-CA" sz="1800" b="0" i="0" u="none" strike="noStrike" baseline="0" dirty="0">
                <a:solidFill>
                  <a:schemeClr val="tx2"/>
                </a:solidFill>
              </a:rPr>
              <a:t>.”</a:t>
            </a:r>
            <a:endParaRPr lang="en-CA" sz="1800" dirty="0">
              <a:solidFill>
                <a:schemeClr val="tx2"/>
              </a:solidFill>
            </a:endParaRPr>
          </a:p>
          <a:p>
            <a:pPr algn="l"/>
            <a:endParaRPr lang="en-CA" sz="1800" dirty="0">
              <a:solidFill>
                <a:schemeClr val="tx2"/>
              </a:solidFill>
            </a:endParaRPr>
          </a:p>
          <a:p>
            <a:pPr algn="l"/>
            <a:r>
              <a:rPr lang="en-US" sz="1800" dirty="0">
                <a:solidFill>
                  <a:schemeClr val="tx2"/>
                </a:solidFill>
              </a:rPr>
              <a:t>“Health management information is </a:t>
            </a:r>
            <a:r>
              <a:rPr lang="en-US" sz="1800" b="1" i="1" dirty="0">
                <a:solidFill>
                  <a:schemeClr val="tx2"/>
                </a:solidFill>
              </a:rPr>
              <a:t>weak</a:t>
            </a:r>
            <a:r>
              <a:rPr lang="en-US" sz="1800" dirty="0">
                <a:solidFill>
                  <a:schemeClr val="tx2"/>
                </a:solidFill>
              </a:rPr>
              <a:t>. </a:t>
            </a:r>
            <a:r>
              <a:rPr lang="en-US" sz="1800" dirty="0">
                <a:solidFill>
                  <a:schemeClr val="tx2"/>
                </a:solidFill>
                <a:highlight>
                  <a:srgbClr val="00FFFF"/>
                </a:highlight>
              </a:rPr>
              <a:t>Challenges include </a:t>
            </a:r>
            <a:r>
              <a:rPr lang="en-US" sz="1800" b="1" i="1" dirty="0">
                <a:solidFill>
                  <a:schemeClr val="tx2"/>
                </a:solidFill>
                <a:highlight>
                  <a:srgbClr val="00FFFF"/>
                </a:highlight>
              </a:rPr>
              <a:t>untimely</a:t>
            </a:r>
            <a:r>
              <a:rPr lang="en-US" sz="1800" dirty="0">
                <a:solidFill>
                  <a:schemeClr val="tx2"/>
                </a:solidFill>
                <a:highlight>
                  <a:srgbClr val="00FFFF"/>
                </a:highlight>
              </a:rPr>
              <a:t> data collection, collation, analysis, interpretation, and dissemination of information</a:t>
            </a:r>
            <a:r>
              <a:rPr lang="en-US" sz="1800" dirty="0">
                <a:solidFill>
                  <a:schemeClr val="tx2"/>
                </a:solidFill>
              </a:rPr>
              <a:t>. The situation in compounded by the existence of several databases (epidemiology, human resources, finance </a:t>
            </a:r>
            <a:r>
              <a:rPr lang="en-US" sz="1800" dirty="0" err="1">
                <a:solidFill>
                  <a:schemeClr val="tx2"/>
                </a:solidFill>
              </a:rPr>
              <a:t>etc</a:t>
            </a:r>
            <a:r>
              <a:rPr lang="en-US" sz="1800" dirty="0">
                <a:solidFill>
                  <a:schemeClr val="tx2"/>
                </a:solidFill>
              </a:rPr>
              <a:t>) existing in </a:t>
            </a:r>
            <a:r>
              <a:rPr lang="en-US" sz="1800" b="1" i="1" dirty="0">
                <a:solidFill>
                  <a:schemeClr val="tx2"/>
                </a:solidFill>
              </a:rPr>
              <a:t>parallel</a:t>
            </a:r>
            <a:r>
              <a:rPr lang="en-US" sz="1800" dirty="0">
                <a:solidFill>
                  <a:schemeClr val="tx2"/>
                </a:solidFill>
              </a:rPr>
              <a:t>. </a:t>
            </a:r>
            <a:r>
              <a:rPr lang="en-US" sz="1800" dirty="0">
                <a:solidFill>
                  <a:schemeClr val="tx2"/>
                </a:solidFill>
                <a:highlight>
                  <a:srgbClr val="00FFFF"/>
                </a:highlight>
              </a:rPr>
              <a:t>Monitoring and evaluation is </a:t>
            </a:r>
            <a:r>
              <a:rPr lang="en-US" sz="1800" b="1" i="1" dirty="0">
                <a:solidFill>
                  <a:schemeClr val="tx2"/>
                </a:solidFill>
                <a:highlight>
                  <a:srgbClr val="00FFFF"/>
                </a:highlight>
              </a:rPr>
              <a:t>fragmented</a:t>
            </a:r>
            <a:r>
              <a:rPr lang="en-US" sz="1800" dirty="0">
                <a:solidFill>
                  <a:schemeClr val="tx2"/>
                </a:solidFill>
                <a:highlight>
                  <a:srgbClr val="00FFFF"/>
                </a:highlight>
              </a:rPr>
              <a:t>; as a consequence, tracking health outcomes, and measuring the impact of specific interventions is </a:t>
            </a:r>
            <a:r>
              <a:rPr lang="en-US" sz="1800" b="1" i="1" dirty="0">
                <a:solidFill>
                  <a:schemeClr val="tx2"/>
                </a:solidFill>
                <a:highlight>
                  <a:srgbClr val="00FFFF"/>
                </a:highlight>
              </a:rPr>
              <a:t>compromised</a:t>
            </a:r>
            <a:r>
              <a:rPr lang="en-US" sz="1800" dirty="0">
                <a:solidFill>
                  <a:schemeClr val="tx2"/>
                </a:solidFill>
              </a:rPr>
              <a:t>.”</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CCE728F-398A-CA42-AA76-97B30118844C}"/>
              </a:ext>
            </a:extLst>
          </p:cNvPr>
          <p:cNvSpPr txBox="1"/>
          <p:nvPr/>
        </p:nvSpPr>
        <p:spPr>
          <a:xfrm>
            <a:off x="2166249" y="6923112"/>
            <a:ext cx="2377574" cy="461665"/>
          </a:xfrm>
          <a:prstGeom prst="rect">
            <a:avLst/>
          </a:prstGeom>
          <a:noFill/>
        </p:spPr>
        <p:txBody>
          <a:bodyPr wrap="none" rtlCol="0">
            <a:spAutoFit/>
          </a:bodyPr>
          <a:lstStyle/>
          <a:p>
            <a:pPr algn="ctr"/>
            <a:r>
              <a:rPr lang="en-CA" sz="2400" dirty="0">
                <a:solidFill>
                  <a:schemeClr val="tx2"/>
                </a:solidFill>
              </a:rPr>
              <a:t>November 2010</a:t>
            </a:r>
          </a:p>
        </p:txBody>
      </p:sp>
    </p:spTree>
    <p:extLst>
      <p:ext uri="{BB962C8B-B14F-4D97-AF65-F5344CB8AC3E}">
        <p14:creationId xmlns:p14="http://schemas.microsoft.com/office/powerpoint/2010/main" val="3239635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45</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920880" cy="4093428"/>
          </a:xfrm>
          <a:prstGeom prst="rect">
            <a:avLst/>
          </a:prstGeom>
          <a:noFill/>
        </p:spPr>
        <p:txBody>
          <a:bodyPr wrap="square" rtlCol="0">
            <a:spAutoFit/>
          </a:bodyPr>
          <a:lstStyle/>
          <a:p>
            <a:pPr algn="l"/>
            <a:r>
              <a:rPr lang="en-US" sz="2400" b="1" i="0" u="none" strike="noStrike" baseline="0" dirty="0">
                <a:solidFill>
                  <a:schemeClr val="tx2"/>
                </a:solidFill>
              </a:rPr>
              <a:t>Objectives of the IHSP</a:t>
            </a:r>
          </a:p>
          <a:p>
            <a:pPr algn="l"/>
            <a:endParaRPr lang="en-US" sz="2000" b="1" i="0" u="none" strike="noStrike" baseline="0" dirty="0">
              <a:solidFill>
                <a:schemeClr val="tx2"/>
              </a:solidFill>
            </a:endParaRPr>
          </a:p>
          <a:p>
            <a:pPr algn="l"/>
            <a:r>
              <a:rPr lang="en-US" sz="1800" b="0" i="0" u="none" strike="noStrike" baseline="0" dirty="0">
                <a:solidFill>
                  <a:schemeClr val="tx2"/>
                </a:solidFill>
              </a:rPr>
              <a:t>“The goal of </a:t>
            </a:r>
            <a:r>
              <a:rPr lang="en-US" sz="1800" b="1" u="none" strike="noStrike" baseline="0" dirty="0">
                <a:solidFill>
                  <a:schemeClr val="accent2"/>
                </a:solidFill>
              </a:rPr>
              <a:t>service delivery </a:t>
            </a:r>
            <a:r>
              <a:rPr lang="en-US" sz="1800" b="0" i="0" u="none" strike="noStrike" baseline="0" dirty="0">
                <a:solidFill>
                  <a:schemeClr val="tx2"/>
                </a:solidFill>
              </a:rPr>
              <a:t>is the attainment of universal coverage of a high-quality package of essential health services, EHSP, through:</a:t>
            </a:r>
          </a:p>
          <a:p>
            <a:pPr marL="285750" indent="-285750" algn="l">
              <a:buFont typeface="Wingdings" panose="05000000000000000000" pitchFamily="2" charset="2"/>
              <a:buChar char="§"/>
            </a:pPr>
            <a:r>
              <a:rPr lang="en-US" sz="1800" b="1" i="1" u="none" strike="noStrike" baseline="0" dirty="0">
                <a:solidFill>
                  <a:schemeClr val="tx2"/>
                </a:solidFill>
                <a:highlight>
                  <a:srgbClr val="FFFF00"/>
                </a:highlight>
              </a:rPr>
              <a:t>Scale up of </a:t>
            </a:r>
            <a:r>
              <a:rPr lang="en-US" sz="1800" b="1" i="1" u="none" strike="noStrike" baseline="0" dirty="0" err="1">
                <a:solidFill>
                  <a:schemeClr val="tx2"/>
                </a:solidFill>
                <a:highlight>
                  <a:srgbClr val="FFFF00"/>
                </a:highlight>
              </a:rPr>
              <a:t>utilisation</a:t>
            </a:r>
            <a:r>
              <a:rPr lang="en-US" sz="1800" b="1" i="1" u="none" strike="noStrike" baseline="0" dirty="0">
                <a:solidFill>
                  <a:schemeClr val="tx2"/>
                </a:solidFill>
                <a:highlight>
                  <a:srgbClr val="FFFF00"/>
                </a:highlight>
              </a:rPr>
              <a:t> </a:t>
            </a:r>
            <a:r>
              <a:rPr lang="en-US" sz="1800" b="0" i="0" u="none" strike="noStrike" baseline="0" dirty="0">
                <a:solidFill>
                  <a:schemeClr val="tx2"/>
                </a:solidFill>
                <a:highlight>
                  <a:srgbClr val="FFFF00"/>
                </a:highlight>
              </a:rPr>
              <a:t>of a well defined and comprehensive essential health service package</a:t>
            </a:r>
            <a:r>
              <a:rPr lang="en-US" sz="1800" b="0" i="0" u="none" strike="noStrike" baseline="0" dirty="0">
                <a:solidFill>
                  <a:schemeClr val="tx2"/>
                </a:solidFill>
              </a:rPr>
              <a:t>;</a:t>
            </a:r>
          </a:p>
          <a:p>
            <a:pPr marL="285750" indent="-285750" algn="l">
              <a:buFont typeface="Wingdings" panose="05000000000000000000" pitchFamily="2" charset="2"/>
              <a:buChar char="§"/>
            </a:pPr>
            <a:r>
              <a:rPr lang="en-US" sz="1800" b="0" i="0" u="none" strike="noStrike" baseline="0" dirty="0">
                <a:solidFill>
                  <a:schemeClr val="tx2"/>
                </a:solidFill>
                <a:highlight>
                  <a:srgbClr val="FFFF00"/>
                </a:highlight>
              </a:rPr>
              <a:t>Redefining existing service delivery levels and delineating types of health services for each of these levels of the health care to ensure </a:t>
            </a:r>
            <a:r>
              <a:rPr lang="en-US" sz="1800" b="1" i="1" u="none" strike="noStrike" baseline="0" dirty="0">
                <a:solidFill>
                  <a:schemeClr val="tx2"/>
                </a:solidFill>
                <a:highlight>
                  <a:srgbClr val="FFFF00"/>
                </a:highlight>
              </a:rPr>
              <a:t>continuity</a:t>
            </a:r>
            <a:r>
              <a:rPr lang="en-US" sz="1800" b="0" i="0" u="none" strike="noStrike" baseline="0" dirty="0">
                <a:solidFill>
                  <a:schemeClr val="tx2"/>
                </a:solidFill>
                <a:highlight>
                  <a:srgbClr val="FFFF00"/>
                </a:highlight>
              </a:rPr>
              <a:t> and </a:t>
            </a:r>
            <a:r>
              <a:rPr lang="en-US" sz="1800" b="1" i="1" u="none" strike="noStrike" baseline="0" dirty="0" err="1">
                <a:solidFill>
                  <a:schemeClr val="tx2"/>
                </a:solidFill>
                <a:highlight>
                  <a:srgbClr val="FFFF00"/>
                </a:highlight>
              </a:rPr>
              <a:t>harmonised</a:t>
            </a:r>
            <a:r>
              <a:rPr lang="en-US" sz="1800" b="1" i="1" u="none" strike="noStrike" baseline="0" dirty="0">
                <a:solidFill>
                  <a:schemeClr val="tx2"/>
                </a:solidFill>
                <a:highlight>
                  <a:srgbClr val="FFFF00"/>
                </a:highlight>
              </a:rPr>
              <a:t> referral </a:t>
            </a:r>
            <a:r>
              <a:rPr lang="en-US" sz="1800" b="0" i="0" u="none" strike="noStrike" baseline="0" dirty="0">
                <a:solidFill>
                  <a:schemeClr val="tx2"/>
                </a:solidFill>
                <a:highlight>
                  <a:srgbClr val="FFFF00"/>
                </a:highlight>
              </a:rPr>
              <a:t>and supervisory functions</a:t>
            </a:r>
            <a:r>
              <a:rPr lang="en-US" sz="1800" b="0" i="0" u="none" strike="noStrike" baseline="0" dirty="0">
                <a:solidFill>
                  <a:schemeClr val="tx2"/>
                </a:solidFill>
              </a:rPr>
              <a:t>; </a:t>
            </a:r>
          </a:p>
          <a:p>
            <a:pPr marL="285750" indent="-285750" algn="l">
              <a:buFont typeface="Wingdings" panose="05000000000000000000" pitchFamily="2" charset="2"/>
              <a:buChar char="§"/>
            </a:pPr>
            <a:r>
              <a:rPr lang="en-US" sz="1800" b="0" i="0" u="none" strike="noStrike" baseline="0" dirty="0">
                <a:solidFill>
                  <a:schemeClr val="tx2"/>
                </a:solidFill>
              </a:rPr>
              <a:t>Increasing and strengthening </a:t>
            </a:r>
            <a:r>
              <a:rPr lang="en-US" sz="1800" b="1" i="1" u="none" strike="noStrike" baseline="0" dirty="0">
                <a:solidFill>
                  <a:schemeClr val="tx2"/>
                </a:solidFill>
              </a:rPr>
              <a:t>partnerships </a:t>
            </a:r>
            <a:r>
              <a:rPr lang="en-US" sz="1800" b="0" i="0" u="none" strike="noStrike" baseline="0" dirty="0">
                <a:solidFill>
                  <a:schemeClr val="tx2"/>
                </a:solidFill>
              </a:rPr>
              <a:t>with the </a:t>
            </a:r>
            <a:r>
              <a:rPr lang="en-US" sz="1800" b="1" i="1" u="none" strike="noStrike" baseline="0" dirty="0">
                <a:solidFill>
                  <a:schemeClr val="tx2"/>
                </a:solidFill>
              </a:rPr>
              <a:t>private sector </a:t>
            </a:r>
            <a:r>
              <a:rPr lang="en-US" sz="1800" b="0" i="0" u="none" strike="noStrike" baseline="0" dirty="0">
                <a:solidFill>
                  <a:schemeClr val="tx2"/>
                </a:solidFill>
              </a:rPr>
              <a:t>and </a:t>
            </a:r>
            <a:r>
              <a:rPr lang="en-US" sz="1800" b="1" i="1" u="none" strike="noStrike" baseline="0" dirty="0">
                <a:solidFill>
                  <a:schemeClr val="tx2"/>
                </a:solidFill>
              </a:rPr>
              <a:t>NGOs</a:t>
            </a:r>
            <a:r>
              <a:rPr lang="en-US" sz="1800" b="0" i="0" u="none" strike="noStrike" baseline="0" dirty="0">
                <a:solidFill>
                  <a:schemeClr val="tx2"/>
                </a:solidFill>
              </a:rPr>
              <a:t>  </a:t>
            </a:r>
          </a:p>
          <a:p>
            <a:pPr marL="285750" indent="-285750" algn="l">
              <a:buFont typeface="Wingdings" panose="05000000000000000000" pitchFamily="2" charset="2"/>
              <a:buChar char="§"/>
            </a:pPr>
            <a:r>
              <a:rPr lang="en-US" sz="1800" b="0" i="0" u="none" strike="noStrike" baseline="0" dirty="0">
                <a:solidFill>
                  <a:schemeClr val="tx2"/>
                </a:solidFill>
              </a:rPr>
              <a:t>Community involvement to ensure </a:t>
            </a:r>
            <a:r>
              <a:rPr lang="en-US" sz="1800" b="1" i="1" u="none" strike="noStrike" baseline="0" dirty="0">
                <a:solidFill>
                  <a:schemeClr val="tx2"/>
                </a:solidFill>
              </a:rPr>
              <a:t>effective demand </a:t>
            </a:r>
            <a:r>
              <a:rPr lang="en-US" sz="1800" b="0" i="0" u="none" strike="noStrike" baseline="0" dirty="0">
                <a:solidFill>
                  <a:schemeClr val="tx2"/>
                </a:solidFill>
              </a:rPr>
              <a:t>for health services </a:t>
            </a:r>
          </a:p>
          <a:p>
            <a:pPr marL="285750" indent="-285750" algn="l">
              <a:buFont typeface="Wingdings" panose="05000000000000000000" pitchFamily="2" charset="2"/>
              <a:buChar char="§"/>
            </a:pPr>
            <a:r>
              <a:rPr lang="en-US" sz="1800" b="0" i="0" u="none" strike="noStrike" baseline="0" dirty="0">
                <a:solidFill>
                  <a:schemeClr val="tx2"/>
                </a:solidFill>
              </a:rPr>
              <a:t>Promoting community </a:t>
            </a:r>
            <a:r>
              <a:rPr lang="en-US" sz="1800" b="1" i="1" u="none" strike="noStrike" baseline="0" dirty="0">
                <a:solidFill>
                  <a:schemeClr val="tx2"/>
                </a:solidFill>
              </a:rPr>
              <a:t>participation </a:t>
            </a:r>
            <a:r>
              <a:rPr lang="en-US" sz="1800" b="0" i="0" u="none" strike="noStrike" baseline="0" dirty="0">
                <a:solidFill>
                  <a:schemeClr val="tx2"/>
                </a:solidFill>
              </a:rPr>
              <a:t>in the planning and delivery of health services.”</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974E441-5DD0-87A7-E3EA-2110C20F9F85}"/>
              </a:ext>
            </a:extLst>
          </p:cNvPr>
          <p:cNvSpPr txBox="1"/>
          <p:nvPr/>
        </p:nvSpPr>
        <p:spPr>
          <a:xfrm>
            <a:off x="2166249" y="6923112"/>
            <a:ext cx="2377574" cy="461665"/>
          </a:xfrm>
          <a:prstGeom prst="rect">
            <a:avLst/>
          </a:prstGeom>
          <a:noFill/>
        </p:spPr>
        <p:txBody>
          <a:bodyPr wrap="none" rtlCol="0">
            <a:spAutoFit/>
          </a:bodyPr>
          <a:lstStyle/>
          <a:p>
            <a:pPr algn="ctr"/>
            <a:r>
              <a:rPr lang="en-CA" sz="2400" dirty="0">
                <a:solidFill>
                  <a:schemeClr val="tx2"/>
                </a:solidFill>
              </a:rPr>
              <a:t>November 2010</a:t>
            </a:r>
          </a:p>
        </p:txBody>
      </p:sp>
    </p:spTree>
    <p:extLst>
      <p:ext uri="{BB962C8B-B14F-4D97-AF65-F5344CB8AC3E}">
        <p14:creationId xmlns:p14="http://schemas.microsoft.com/office/powerpoint/2010/main" val="2644514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46</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920880" cy="5724644"/>
          </a:xfrm>
          <a:prstGeom prst="rect">
            <a:avLst/>
          </a:prstGeom>
          <a:noFill/>
        </p:spPr>
        <p:txBody>
          <a:bodyPr wrap="square" rtlCol="0">
            <a:spAutoFit/>
          </a:bodyPr>
          <a:lstStyle/>
          <a:p>
            <a:pPr algn="l"/>
            <a:r>
              <a:rPr lang="en-US" sz="2400" b="1" i="0" u="none" strike="noStrike" baseline="0" dirty="0">
                <a:solidFill>
                  <a:schemeClr val="tx2"/>
                </a:solidFill>
              </a:rPr>
              <a:t>Objectives of the IHSP</a:t>
            </a:r>
          </a:p>
          <a:p>
            <a:pPr algn="l"/>
            <a:endParaRPr lang="en-US" sz="1800" b="1" i="0" u="none" strike="noStrike" baseline="0" dirty="0">
              <a:solidFill>
                <a:schemeClr val="tx2"/>
              </a:solidFill>
            </a:endParaRPr>
          </a:p>
          <a:p>
            <a:pPr algn="l"/>
            <a:r>
              <a:rPr lang="en-US" sz="1800" b="0" i="0" u="none" strike="noStrike" baseline="0" dirty="0">
                <a:solidFill>
                  <a:schemeClr val="tx2"/>
                </a:solidFill>
              </a:rPr>
              <a:t>“The </a:t>
            </a:r>
            <a:r>
              <a:rPr lang="en-US" sz="1800" b="1" i="0" u="none" strike="noStrike" baseline="0" dirty="0">
                <a:solidFill>
                  <a:srgbClr val="C00000"/>
                </a:solidFill>
              </a:rPr>
              <a:t>Health Information and Research</a:t>
            </a:r>
            <a:r>
              <a:rPr lang="en-US" sz="1800" b="1" i="0" u="none" strike="noStrike" baseline="0" dirty="0">
                <a:solidFill>
                  <a:schemeClr val="tx2"/>
                </a:solidFill>
              </a:rPr>
              <a:t> </a:t>
            </a:r>
            <a:r>
              <a:rPr lang="en-US" sz="1800" b="0" i="0" u="none" strike="noStrike" baseline="0" dirty="0">
                <a:solidFill>
                  <a:schemeClr val="tx2"/>
                </a:solidFill>
              </a:rPr>
              <a:t>goal is to create an </a:t>
            </a:r>
            <a:r>
              <a:rPr lang="en-US" sz="1800" b="1" i="1" u="none" strike="noStrike" baseline="0" dirty="0">
                <a:solidFill>
                  <a:schemeClr val="tx2"/>
                </a:solidFill>
              </a:rPr>
              <a:t>enabling</a:t>
            </a:r>
            <a:r>
              <a:rPr lang="en-US" sz="1800" b="0" i="0" u="none" strike="noStrike" baseline="0" dirty="0">
                <a:solidFill>
                  <a:schemeClr val="tx2"/>
                </a:solidFill>
              </a:rPr>
              <a:t> environment for </a:t>
            </a:r>
            <a:r>
              <a:rPr lang="en-US" sz="1800" b="1" i="1" u="none" strike="noStrike" baseline="0" dirty="0">
                <a:solidFill>
                  <a:schemeClr val="tx2"/>
                </a:solidFill>
              </a:rPr>
              <a:t>efficient monitoring and evaluation </a:t>
            </a:r>
            <a:r>
              <a:rPr lang="en-US" sz="1800" b="0" i="0" u="none" strike="noStrike" baseline="0" dirty="0">
                <a:solidFill>
                  <a:schemeClr val="tx2"/>
                </a:solidFill>
              </a:rPr>
              <a:t>of the implementation and achievements of the integrated health service plan and to provide the basis for </a:t>
            </a:r>
            <a:r>
              <a:rPr lang="en-US" sz="1800" b="1" i="1" u="none" strike="noStrike" baseline="0" dirty="0">
                <a:solidFill>
                  <a:schemeClr val="tx2"/>
                </a:solidFill>
              </a:rPr>
              <a:t>evidence-based decision-making</a:t>
            </a:r>
            <a:r>
              <a:rPr lang="en-US" sz="1800" b="0" i="0" u="none" strike="noStrike" baseline="0" dirty="0">
                <a:solidFill>
                  <a:schemeClr val="tx2"/>
                </a:solidFill>
              </a:rPr>
              <a:t>. The objectives are:</a:t>
            </a:r>
          </a:p>
          <a:p>
            <a:pPr marL="285750" indent="-285750" algn="l">
              <a:buFont typeface="Wingdings" panose="05000000000000000000" pitchFamily="2" charset="2"/>
              <a:buChar char="§"/>
            </a:pPr>
            <a:r>
              <a:rPr lang="en-US" sz="1800" b="0" i="0" u="none" strike="noStrike" baseline="0" dirty="0">
                <a:solidFill>
                  <a:schemeClr val="tx2"/>
                </a:solidFill>
                <a:highlight>
                  <a:srgbClr val="00FFFF"/>
                </a:highlight>
              </a:rPr>
              <a:t>To </a:t>
            </a:r>
            <a:r>
              <a:rPr lang="en-US" sz="1800" b="1" i="1" u="none" strike="noStrike" baseline="0" dirty="0">
                <a:solidFill>
                  <a:schemeClr val="tx2"/>
                </a:solidFill>
                <a:highlight>
                  <a:srgbClr val="00FFFF"/>
                </a:highlight>
              </a:rPr>
              <a:t>collect and </a:t>
            </a:r>
            <a:r>
              <a:rPr lang="en-US" sz="1800" b="1" i="1" u="none" strike="noStrike" baseline="0" dirty="0" err="1">
                <a:solidFill>
                  <a:schemeClr val="tx2"/>
                </a:solidFill>
                <a:highlight>
                  <a:srgbClr val="00FFFF"/>
                </a:highlight>
              </a:rPr>
              <a:t>analyse</a:t>
            </a:r>
            <a:r>
              <a:rPr lang="en-US" sz="1800" b="1" i="1" u="none" strike="noStrike" baseline="0" dirty="0">
                <a:solidFill>
                  <a:schemeClr val="tx2"/>
                </a:solidFill>
                <a:highlight>
                  <a:srgbClr val="00FFFF"/>
                </a:highlight>
              </a:rPr>
              <a:t> health information </a:t>
            </a:r>
            <a:r>
              <a:rPr lang="en-US" sz="1800" b="0" i="0" u="none" strike="noStrike" baseline="0" dirty="0">
                <a:solidFill>
                  <a:schemeClr val="tx2"/>
                </a:solidFill>
                <a:highlight>
                  <a:srgbClr val="00FFFF"/>
                </a:highlight>
              </a:rPr>
              <a:t>about diseases, services, finances, health workforce, medicines and medical products, infrastructure and equipment from all stakeholders of the health sector</a:t>
            </a:r>
            <a:r>
              <a:rPr lang="en-US" sz="1800" b="0" i="0" u="none" strike="noStrike" baseline="0" dirty="0">
                <a:solidFill>
                  <a:schemeClr val="tx2"/>
                </a:solidFill>
              </a:rPr>
              <a:t>.</a:t>
            </a:r>
          </a:p>
          <a:p>
            <a:pPr marL="285750" indent="-285750" algn="l">
              <a:buFont typeface="Wingdings" panose="05000000000000000000" pitchFamily="2" charset="2"/>
              <a:buChar char="§"/>
            </a:pPr>
            <a:r>
              <a:rPr lang="en-US" sz="1800" dirty="0">
                <a:solidFill>
                  <a:schemeClr val="tx2"/>
                </a:solidFill>
              </a:rPr>
              <a:t>To </a:t>
            </a:r>
            <a:r>
              <a:rPr lang="en-US" sz="1800" b="1" i="1" dirty="0">
                <a:solidFill>
                  <a:schemeClr val="tx2"/>
                </a:solidFill>
              </a:rPr>
              <a:t>clarify the roles </a:t>
            </a:r>
            <a:r>
              <a:rPr lang="en-US" sz="1800" dirty="0">
                <a:solidFill>
                  <a:schemeClr val="tx2"/>
                </a:solidFill>
              </a:rPr>
              <a:t>and functions of different stakeholders in data management in order to </a:t>
            </a:r>
            <a:r>
              <a:rPr lang="en-US" sz="1800" b="1" i="1" dirty="0" err="1">
                <a:solidFill>
                  <a:schemeClr val="tx2"/>
                </a:solidFill>
              </a:rPr>
              <a:t>minimise</a:t>
            </a:r>
            <a:r>
              <a:rPr lang="en-US" sz="1800" b="1" i="1" dirty="0">
                <a:solidFill>
                  <a:schemeClr val="tx2"/>
                </a:solidFill>
              </a:rPr>
              <a:t> duplication </a:t>
            </a:r>
            <a:r>
              <a:rPr lang="en-US" sz="1800" dirty="0">
                <a:solidFill>
                  <a:schemeClr val="tx2"/>
                </a:solidFill>
              </a:rPr>
              <a:t>and </a:t>
            </a:r>
            <a:r>
              <a:rPr lang="en-US" sz="1800" dirty="0" err="1">
                <a:solidFill>
                  <a:schemeClr val="tx2"/>
                </a:solidFill>
              </a:rPr>
              <a:t>maximise</a:t>
            </a:r>
            <a:r>
              <a:rPr lang="en-US" sz="1800" dirty="0">
                <a:solidFill>
                  <a:schemeClr val="tx2"/>
                </a:solidFill>
              </a:rPr>
              <a:t> optimal utilization of resources</a:t>
            </a:r>
          </a:p>
          <a:p>
            <a:pPr marL="285750" indent="-285750" algn="l">
              <a:buFont typeface="Wingdings" panose="05000000000000000000" pitchFamily="2" charset="2"/>
              <a:buChar char="§"/>
            </a:pPr>
            <a:r>
              <a:rPr lang="en-US" sz="1800" dirty="0">
                <a:solidFill>
                  <a:schemeClr val="tx2"/>
                </a:solidFill>
              </a:rPr>
              <a:t>To ensure timely, wide, and need-based </a:t>
            </a:r>
            <a:r>
              <a:rPr lang="en-US" sz="1800" b="1" i="1" dirty="0">
                <a:solidFill>
                  <a:schemeClr val="tx2"/>
                </a:solidFill>
              </a:rPr>
              <a:t>dissemination of data </a:t>
            </a:r>
            <a:r>
              <a:rPr lang="en-US" sz="1800" dirty="0">
                <a:solidFill>
                  <a:schemeClr val="tx2"/>
                </a:solidFill>
              </a:rPr>
              <a:t>to all stakeholders.</a:t>
            </a:r>
          </a:p>
          <a:p>
            <a:pPr marL="285750" indent="-285750" algn="l">
              <a:buFont typeface="Wingdings" panose="05000000000000000000" pitchFamily="2" charset="2"/>
              <a:buChar char="§"/>
            </a:pPr>
            <a:r>
              <a:rPr lang="en-US" sz="1800" dirty="0">
                <a:solidFill>
                  <a:schemeClr val="tx2"/>
                </a:solidFill>
              </a:rPr>
              <a:t>To develop and implement a research agenda in collaboration with relevant partners to </a:t>
            </a:r>
            <a:r>
              <a:rPr lang="en-US" sz="1800" b="1" i="1" dirty="0">
                <a:solidFill>
                  <a:schemeClr val="tx2"/>
                </a:solidFill>
              </a:rPr>
              <a:t>support national policy development</a:t>
            </a:r>
          </a:p>
          <a:p>
            <a:pPr marL="285750" indent="-285750" algn="l">
              <a:buFont typeface="Wingdings" panose="05000000000000000000" pitchFamily="2" charset="2"/>
              <a:buChar char="§"/>
            </a:pPr>
            <a:r>
              <a:rPr lang="en-US" sz="1800" dirty="0">
                <a:solidFill>
                  <a:schemeClr val="tx2"/>
                </a:solidFill>
                <a:highlight>
                  <a:srgbClr val="00FFFF"/>
                </a:highlight>
              </a:rPr>
              <a:t>To develop and implement </a:t>
            </a:r>
            <a:r>
              <a:rPr lang="en-US" sz="1800" b="1" i="1" dirty="0">
                <a:solidFill>
                  <a:schemeClr val="tx2"/>
                </a:solidFill>
                <a:highlight>
                  <a:srgbClr val="00FFFF"/>
                </a:highlight>
              </a:rPr>
              <a:t>regulations </a:t>
            </a:r>
            <a:r>
              <a:rPr lang="en-US" sz="1800" dirty="0">
                <a:solidFill>
                  <a:schemeClr val="tx2"/>
                </a:solidFill>
                <a:highlight>
                  <a:srgbClr val="00FFFF"/>
                </a:highlight>
              </a:rPr>
              <a:t>regarding </a:t>
            </a:r>
            <a:r>
              <a:rPr lang="en-US" sz="1800" b="1" i="1" dirty="0">
                <a:solidFill>
                  <a:schemeClr val="tx2"/>
                </a:solidFill>
                <a:highlight>
                  <a:srgbClr val="00FFFF"/>
                </a:highlight>
              </a:rPr>
              <a:t>mandatory reporting </a:t>
            </a:r>
            <a:r>
              <a:rPr lang="en-US" sz="1800" dirty="0">
                <a:solidFill>
                  <a:schemeClr val="tx2"/>
                </a:solidFill>
                <a:highlight>
                  <a:srgbClr val="00FFFF"/>
                </a:highlight>
              </a:rPr>
              <a:t>of defined information requirements</a:t>
            </a:r>
          </a:p>
          <a:p>
            <a:pPr marL="285750" indent="-285750" algn="l">
              <a:buFont typeface="Wingdings" panose="05000000000000000000" pitchFamily="2" charset="2"/>
              <a:buChar char="§"/>
            </a:pPr>
            <a:r>
              <a:rPr lang="en-US" sz="1800" dirty="0">
                <a:solidFill>
                  <a:schemeClr val="tx2"/>
                </a:solidFill>
              </a:rPr>
              <a:t>To develop, implement and enforce </a:t>
            </a:r>
            <a:r>
              <a:rPr lang="en-US" sz="1800" b="1" i="1" dirty="0">
                <a:solidFill>
                  <a:schemeClr val="tx2"/>
                </a:solidFill>
              </a:rPr>
              <a:t>regulatory mechanism </a:t>
            </a:r>
            <a:r>
              <a:rPr lang="en-US" sz="1800" dirty="0">
                <a:solidFill>
                  <a:schemeClr val="tx2"/>
                </a:solidFill>
              </a:rPr>
              <a:t>for health </a:t>
            </a:r>
            <a:r>
              <a:rPr lang="en-US" sz="1800" b="1" i="1" dirty="0">
                <a:solidFill>
                  <a:schemeClr val="tx2"/>
                </a:solidFill>
              </a:rPr>
              <a:t>research</a:t>
            </a:r>
            <a:r>
              <a:rPr lang="en-US" sz="1800" dirty="0">
                <a:solidFill>
                  <a:schemeClr val="tx2"/>
                </a:solidFill>
              </a:rPr>
              <a:t>.”</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974E441-5DD0-87A7-E3EA-2110C20F9F85}"/>
              </a:ext>
            </a:extLst>
          </p:cNvPr>
          <p:cNvSpPr txBox="1"/>
          <p:nvPr/>
        </p:nvSpPr>
        <p:spPr>
          <a:xfrm>
            <a:off x="2166249" y="6923112"/>
            <a:ext cx="2377574" cy="461665"/>
          </a:xfrm>
          <a:prstGeom prst="rect">
            <a:avLst/>
          </a:prstGeom>
          <a:noFill/>
        </p:spPr>
        <p:txBody>
          <a:bodyPr wrap="none" rtlCol="0">
            <a:spAutoFit/>
          </a:bodyPr>
          <a:lstStyle/>
          <a:p>
            <a:pPr algn="ctr"/>
            <a:r>
              <a:rPr lang="en-CA" sz="2400" dirty="0">
                <a:solidFill>
                  <a:schemeClr val="tx2"/>
                </a:solidFill>
              </a:rPr>
              <a:t>November 2010</a:t>
            </a:r>
          </a:p>
        </p:txBody>
      </p:sp>
    </p:spTree>
    <p:extLst>
      <p:ext uri="{BB962C8B-B14F-4D97-AF65-F5344CB8AC3E}">
        <p14:creationId xmlns:p14="http://schemas.microsoft.com/office/powerpoint/2010/main" val="2878392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47</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6480720" cy="3693319"/>
          </a:xfrm>
          <a:prstGeom prst="rect">
            <a:avLst/>
          </a:prstGeom>
          <a:noFill/>
        </p:spPr>
        <p:txBody>
          <a:bodyPr wrap="square" rtlCol="0">
            <a:spAutoFit/>
          </a:bodyPr>
          <a:lstStyle/>
          <a:p>
            <a:pPr algn="l"/>
            <a:r>
              <a:rPr lang="en-US" sz="1800" i="0" u="none" strike="noStrike" baseline="0" dirty="0">
                <a:solidFill>
                  <a:schemeClr val="tx2"/>
                </a:solidFill>
              </a:rPr>
              <a:t>“This national strategy will focus on the </a:t>
            </a:r>
            <a:r>
              <a:rPr lang="en-US" sz="1800" b="1" i="1" u="none" strike="noStrike" baseline="0" dirty="0">
                <a:solidFill>
                  <a:schemeClr val="tx2"/>
                </a:solidFill>
              </a:rPr>
              <a:t>four major NCDs</a:t>
            </a:r>
            <a:r>
              <a:rPr lang="en-US" sz="1800" i="0" u="none" strike="noStrike" baseline="0" dirty="0">
                <a:solidFill>
                  <a:schemeClr val="tx2"/>
                </a:solidFill>
              </a:rPr>
              <a:t>, which account for 82% of NCD-related </a:t>
            </a:r>
            <a:r>
              <a:rPr lang="en-US" sz="1800" i="0" u="none" strike="noStrike" baseline="0" dirty="0">
                <a:solidFill>
                  <a:schemeClr val="tx2"/>
                </a:solidFill>
                <a:highlight>
                  <a:srgbClr val="FFFF00"/>
                </a:highlight>
              </a:rPr>
              <a:t>deaths</a:t>
            </a:r>
            <a:r>
              <a:rPr lang="en-US" sz="1800" i="0" u="none" strike="noStrike" baseline="0" dirty="0">
                <a:solidFill>
                  <a:schemeClr val="tx2"/>
                </a:solidFill>
              </a:rPr>
              <a:t> (</a:t>
            </a:r>
            <a:r>
              <a:rPr lang="en-US" sz="1800" b="1" i="1" u="none" strike="noStrike" baseline="0" dirty="0">
                <a:solidFill>
                  <a:schemeClr val="tx2"/>
                </a:solidFill>
              </a:rPr>
              <a:t>cancers, cardiovascular diseases, diabetes, chronic respiratory disease</a:t>
            </a:r>
            <a:r>
              <a:rPr lang="en-US" sz="1800" i="0" u="none" strike="noStrike" baseline="0" dirty="0">
                <a:solidFill>
                  <a:schemeClr val="tx2"/>
                </a:solidFill>
              </a:rPr>
              <a:t>), as well as the four common modifiable </a:t>
            </a:r>
            <a:r>
              <a:rPr lang="en-US" sz="1800" b="1" i="1" u="none" strike="noStrike" baseline="0" dirty="0">
                <a:solidFill>
                  <a:schemeClr val="tx2"/>
                </a:solidFill>
              </a:rPr>
              <a:t>risk factors </a:t>
            </a:r>
            <a:r>
              <a:rPr lang="en-US" sz="1800" i="0" u="none" strike="noStrike" baseline="0" dirty="0">
                <a:solidFill>
                  <a:schemeClr val="tx2"/>
                </a:solidFill>
              </a:rPr>
              <a:t>they are associated with (</a:t>
            </a:r>
            <a:r>
              <a:rPr lang="en-US" sz="1800" b="1" i="1" u="none" strike="noStrike" baseline="0" dirty="0">
                <a:solidFill>
                  <a:schemeClr val="tx2"/>
                </a:solidFill>
              </a:rPr>
              <a:t>smoking, harmful use of alcohol, unhealthy diet, and physical inactivity</a:t>
            </a:r>
            <a:r>
              <a:rPr lang="en-US" sz="1800" i="0" u="none" strike="noStrike" baseline="0" dirty="0">
                <a:solidFill>
                  <a:schemeClr val="tx2"/>
                </a:solidFill>
              </a:rPr>
              <a:t>). Broader definitions of NCDs are </a:t>
            </a:r>
            <a:r>
              <a:rPr lang="en-US" sz="1800" i="0" u="none" strike="noStrike" baseline="0" dirty="0" err="1">
                <a:solidFill>
                  <a:schemeClr val="tx2"/>
                </a:solidFill>
              </a:rPr>
              <a:t>recognised</a:t>
            </a:r>
            <a:r>
              <a:rPr lang="en-US" sz="1800" i="0" u="none" strike="noStrike" baseline="0" dirty="0">
                <a:solidFill>
                  <a:schemeClr val="tx2"/>
                </a:solidFill>
              </a:rPr>
              <a:t>, including injuries and mental illness, as well as those conditions referred to in the Brazzaville Declaration (hemoglobinopathies, oral disease, eye disease, rheumatic heart disease). While these conditions are important, the approach taken in this strategy was to maintain a </a:t>
            </a:r>
            <a:r>
              <a:rPr lang="en-US" sz="1800" b="1" i="1" u="none" strike="noStrike" baseline="0" dirty="0">
                <a:solidFill>
                  <a:schemeClr val="tx2"/>
                </a:solidFill>
              </a:rPr>
              <a:t>narrow focus </a:t>
            </a:r>
            <a:r>
              <a:rPr lang="en-US" sz="1800" i="0" u="none" strike="noStrike" baseline="0" dirty="0">
                <a:solidFill>
                  <a:schemeClr val="tx2"/>
                </a:solidFill>
              </a:rPr>
              <a:t>in order to address the areas of </a:t>
            </a:r>
            <a:r>
              <a:rPr lang="en-US" sz="1800" b="1" i="1" u="none" strike="noStrike" baseline="0" dirty="0">
                <a:solidFill>
                  <a:schemeClr val="tx2"/>
                </a:solidFill>
              </a:rPr>
              <a:t>highest burden </a:t>
            </a:r>
            <a:r>
              <a:rPr lang="en-US" sz="1800" i="0" u="none" strike="noStrike" baseline="0" dirty="0">
                <a:solidFill>
                  <a:schemeClr val="tx2"/>
                </a:solidFill>
              </a:rPr>
              <a:t>and areas with the greatest gaps, and facilitate </a:t>
            </a:r>
            <a:r>
              <a:rPr lang="en-US" sz="1800" i="0" u="none" strike="noStrike" baseline="0" dirty="0">
                <a:solidFill>
                  <a:schemeClr val="tx2"/>
                </a:solidFill>
                <a:highlight>
                  <a:srgbClr val="FFFF00"/>
                </a:highlight>
              </a:rPr>
              <a:t>effective implementation of their </a:t>
            </a:r>
            <a:r>
              <a:rPr lang="en-US" sz="1800" b="1" i="1" u="none" strike="noStrike" baseline="0" dirty="0">
                <a:solidFill>
                  <a:schemeClr val="tx2"/>
                </a:solidFill>
                <a:highlight>
                  <a:srgbClr val="FFFF00"/>
                </a:highlight>
              </a:rPr>
              <a:t>‘best buys’ interventions</a:t>
            </a:r>
            <a:r>
              <a:rPr lang="en-US" sz="1800" i="0" u="none" strike="noStrike" baseline="0" dirty="0">
                <a:solidFill>
                  <a:schemeClr val="tx2"/>
                </a:solidFill>
              </a:rPr>
              <a:t>.”</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256118" y="6923112"/>
            <a:ext cx="2052165" cy="461665"/>
          </a:xfrm>
          <a:prstGeom prst="rect">
            <a:avLst/>
          </a:prstGeom>
          <a:noFill/>
        </p:spPr>
        <p:txBody>
          <a:bodyPr wrap="none" rtlCol="0">
            <a:spAutoFit/>
          </a:bodyPr>
          <a:lstStyle/>
          <a:p>
            <a:pPr algn="ctr"/>
            <a:r>
              <a:rPr lang="en-CA" sz="2400" dirty="0">
                <a:solidFill>
                  <a:schemeClr val="tx2"/>
                </a:solidFill>
              </a:rPr>
              <a:t>January 2018</a:t>
            </a:r>
          </a:p>
        </p:txBody>
      </p:sp>
      <p:sp>
        <p:nvSpPr>
          <p:cNvPr id="8" name="Speech Bubble: Rectangle 7">
            <a:extLst>
              <a:ext uri="{FF2B5EF4-FFF2-40B4-BE49-F238E27FC236}">
                <a16:creationId xmlns:a16="http://schemas.microsoft.com/office/drawing/2014/main" id="{E18811EE-ABD4-880D-AD97-D2202820853C}"/>
              </a:ext>
            </a:extLst>
          </p:cNvPr>
          <p:cNvSpPr/>
          <p:nvPr/>
        </p:nvSpPr>
        <p:spPr>
          <a:xfrm>
            <a:off x="6091064" y="5610999"/>
            <a:ext cx="5832648" cy="1512168"/>
          </a:xfrm>
          <a:prstGeom prst="wedgeRectCallout">
            <a:avLst>
              <a:gd name="adj1" fmla="val -22211"/>
              <a:gd name="adj2" fmla="val -6503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b="1" dirty="0">
                <a:solidFill>
                  <a:schemeClr val="tx2"/>
                </a:solidFill>
              </a:rPr>
              <a:t>Top-4 NCD causes of death from IHME (2021):</a:t>
            </a:r>
          </a:p>
          <a:p>
            <a:pPr lvl="1"/>
            <a:r>
              <a:rPr lang="en-CA" sz="1800" dirty="0">
                <a:solidFill>
                  <a:schemeClr val="tx2"/>
                </a:solidFill>
              </a:rPr>
              <a:t>#3 Stroke</a:t>
            </a:r>
          </a:p>
          <a:p>
            <a:pPr lvl="1"/>
            <a:r>
              <a:rPr lang="en-CA" sz="1800" dirty="0">
                <a:solidFill>
                  <a:schemeClr val="tx2"/>
                </a:solidFill>
              </a:rPr>
              <a:t>#5 Ischemic Heart Disease</a:t>
            </a:r>
          </a:p>
          <a:p>
            <a:pPr lvl="1"/>
            <a:r>
              <a:rPr lang="en-CA" sz="1800" dirty="0">
                <a:solidFill>
                  <a:schemeClr val="tx2"/>
                </a:solidFill>
              </a:rPr>
              <a:t>#8 Diabetes</a:t>
            </a:r>
          </a:p>
          <a:p>
            <a:pPr lvl="1"/>
            <a:r>
              <a:rPr lang="en-CA" sz="1800" dirty="0">
                <a:solidFill>
                  <a:schemeClr val="tx2"/>
                </a:solidFill>
              </a:rPr>
              <a:t>#10 Hypertensive Heart Disease</a:t>
            </a:r>
          </a:p>
        </p:txBody>
      </p:sp>
    </p:spTree>
    <p:extLst>
      <p:ext uri="{BB962C8B-B14F-4D97-AF65-F5344CB8AC3E}">
        <p14:creationId xmlns:p14="http://schemas.microsoft.com/office/powerpoint/2010/main" val="283973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48</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056784" cy="1754326"/>
          </a:xfrm>
          <a:prstGeom prst="rect">
            <a:avLst/>
          </a:prstGeom>
          <a:noFill/>
        </p:spPr>
        <p:txBody>
          <a:bodyPr wrap="square" rtlCol="0">
            <a:spAutoFit/>
          </a:bodyPr>
          <a:lstStyle/>
          <a:p>
            <a:pPr algn="l"/>
            <a:r>
              <a:rPr lang="en-US" sz="1800" i="0" u="none" strike="noStrike" baseline="0" dirty="0">
                <a:solidFill>
                  <a:schemeClr val="tx2"/>
                </a:solidFill>
              </a:rPr>
              <a:t>“…[M]any individuals who have an NCD are </a:t>
            </a:r>
            <a:r>
              <a:rPr lang="en-US" sz="1800" b="1" i="1" u="none" strike="noStrike" baseline="0" dirty="0">
                <a:solidFill>
                  <a:schemeClr val="tx2"/>
                </a:solidFill>
              </a:rPr>
              <a:t>undiagnosed</a:t>
            </a:r>
            <a:r>
              <a:rPr lang="en-US" sz="1800" i="0" u="none" strike="noStrike" baseline="0" dirty="0">
                <a:solidFill>
                  <a:schemeClr val="tx2"/>
                </a:solidFill>
              </a:rPr>
              <a:t> and unaware of it. The STEPS 2014 survey revealed that </a:t>
            </a:r>
            <a:r>
              <a:rPr lang="en-US" sz="1800" b="1" i="1" u="none" strike="noStrike" baseline="0" dirty="0">
                <a:solidFill>
                  <a:schemeClr val="tx2"/>
                </a:solidFill>
              </a:rPr>
              <a:t>23%</a:t>
            </a:r>
            <a:r>
              <a:rPr lang="en-US" sz="1800" i="0" u="none" strike="noStrike" baseline="0" dirty="0">
                <a:solidFill>
                  <a:schemeClr val="tx2"/>
                </a:solidFill>
              </a:rPr>
              <a:t> of those with </a:t>
            </a:r>
            <a:r>
              <a:rPr lang="en-US" sz="1800" b="1" i="1" u="none" strike="noStrike" baseline="0" dirty="0">
                <a:solidFill>
                  <a:schemeClr val="tx2"/>
                </a:solidFill>
              </a:rPr>
              <a:t>hypertension</a:t>
            </a:r>
            <a:r>
              <a:rPr lang="en-US" sz="1800" i="0" u="none" strike="noStrike" baseline="0" dirty="0">
                <a:solidFill>
                  <a:schemeClr val="tx2"/>
                </a:solidFill>
              </a:rPr>
              <a:t> were not aware and not on treatment. Furthermore, </a:t>
            </a:r>
            <a:r>
              <a:rPr lang="en-US" sz="1800" b="1" i="1" u="none" strike="noStrike" baseline="0" dirty="0">
                <a:solidFill>
                  <a:schemeClr val="tx2"/>
                </a:solidFill>
              </a:rPr>
              <a:t>70%</a:t>
            </a:r>
            <a:r>
              <a:rPr lang="en-US" sz="1800" i="0" u="none" strike="noStrike" baseline="0" dirty="0">
                <a:solidFill>
                  <a:schemeClr val="tx2"/>
                </a:solidFill>
              </a:rPr>
              <a:t> of </a:t>
            </a:r>
            <a:r>
              <a:rPr lang="en-US" sz="1800" b="1" i="1" u="none" strike="noStrike" baseline="0" dirty="0">
                <a:solidFill>
                  <a:schemeClr val="tx2"/>
                </a:solidFill>
              </a:rPr>
              <a:t>cancers</a:t>
            </a:r>
            <a:r>
              <a:rPr lang="en-US" sz="1800" i="0" u="none" strike="noStrike" baseline="0" dirty="0">
                <a:solidFill>
                  <a:schemeClr val="tx2"/>
                </a:solidFill>
              </a:rPr>
              <a:t> reported nationally with staging information available are diagnosed at </a:t>
            </a:r>
            <a:r>
              <a:rPr lang="en-US" sz="1800" b="1" i="1" u="none" strike="noStrike" baseline="0" dirty="0">
                <a:solidFill>
                  <a:schemeClr val="tx2"/>
                </a:solidFill>
              </a:rPr>
              <a:t>advanced stage</a:t>
            </a:r>
            <a:r>
              <a:rPr lang="en-US" sz="1800" i="0" u="none" strike="noStrike" baseline="0" dirty="0">
                <a:solidFill>
                  <a:schemeClr val="tx2"/>
                </a:solidFill>
              </a:rPr>
              <a:t>. This limits the impact of </a:t>
            </a:r>
            <a:r>
              <a:rPr lang="en-US" sz="1800" i="0" u="none" strike="noStrike" baseline="0" dirty="0">
                <a:solidFill>
                  <a:schemeClr val="tx2"/>
                </a:solidFill>
                <a:highlight>
                  <a:srgbClr val="FFFF00"/>
                </a:highlight>
              </a:rPr>
              <a:t>treatment</a:t>
            </a:r>
            <a:r>
              <a:rPr lang="en-US" sz="1800" i="0" u="none" strike="noStrike" baseline="0" dirty="0">
                <a:solidFill>
                  <a:schemeClr val="tx2"/>
                </a:solidFill>
              </a:rPr>
              <a:t> and the chances of long-term survival.”</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256118" y="6923112"/>
            <a:ext cx="2052165" cy="461665"/>
          </a:xfrm>
          <a:prstGeom prst="rect">
            <a:avLst/>
          </a:prstGeom>
          <a:noFill/>
        </p:spPr>
        <p:txBody>
          <a:bodyPr wrap="none" rtlCol="0">
            <a:spAutoFit/>
          </a:bodyPr>
          <a:lstStyle/>
          <a:p>
            <a:pPr algn="ctr"/>
            <a:r>
              <a:rPr lang="en-CA" sz="2400" dirty="0">
                <a:solidFill>
                  <a:schemeClr val="tx2"/>
                </a:solidFill>
              </a:rPr>
              <a:t>January 2018</a:t>
            </a:r>
          </a:p>
        </p:txBody>
      </p:sp>
      <p:pic>
        <p:nvPicPr>
          <p:cNvPr id="5" name="Picture 4">
            <a:extLst>
              <a:ext uri="{FF2B5EF4-FFF2-40B4-BE49-F238E27FC236}">
                <a16:creationId xmlns:a16="http://schemas.microsoft.com/office/drawing/2014/main" id="{ADB9DE72-8DE7-81AF-C20A-AC143011A253}"/>
              </a:ext>
            </a:extLst>
          </p:cNvPr>
          <p:cNvPicPr>
            <a:picLocks noChangeAspect="1"/>
          </p:cNvPicPr>
          <p:nvPr/>
        </p:nvPicPr>
        <p:blipFill>
          <a:blip r:embed="rId3"/>
          <a:stretch>
            <a:fillRect/>
          </a:stretch>
        </p:blipFill>
        <p:spPr>
          <a:xfrm>
            <a:off x="6811144" y="3250703"/>
            <a:ext cx="4366130" cy="4194763"/>
          </a:xfrm>
          <a:prstGeom prst="rect">
            <a:avLst/>
          </a:prstGeom>
        </p:spPr>
      </p:pic>
    </p:spTree>
    <p:extLst>
      <p:ext uri="{BB962C8B-B14F-4D97-AF65-F5344CB8AC3E}">
        <p14:creationId xmlns:p14="http://schemas.microsoft.com/office/powerpoint/2010/main" val="271150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49</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560840" cy="3416320"/>
          </a:xfrm>
          <a:prstGeom prst="rect">
            <a:avLst/>
          </a:prstGeom>
          <a:noFill/>
        </p:spPr>
        <p:txBody>
          <a:bodyPr wrap="square" rtlCol="0">
            <a:spAutoFit/>
          </a:bodyPr>
          <a:lstStyle/>
          <a:p>
            <a:pPr algn="l"/>
            <a:r>
              <a:rPr lang="en-US" sz="1800" i="0" u="none" strike="noStrike" baseline="0" dirty="0">
                <a:solidFill>
                  <a:schemeClr val="tx2"/>
                </a:solidFill>
              </a:rPr>
              <a:t>“The rising burden of NCDs in the country is of </a:t>
            </a:r>
            <a:r>
              <a:rPr lang="en-US" sz="1800" b="1" i="1" u="none" strike="noStrike" baseline="0" dirty="0">
                <a:solidFill>
                  <a:schemeClr val="tx2"/>
                </a:solidFill>
              </a:rPr>
              <a:t>great concern </a:t>
            </a:r>
            <a:r>
              <a:rPr lang="en-US" sz="1800" i="0" u="none" strike="noStrike" baseline="0" dirty="0">
                <a:solidFill>
                  <a:schemeClr val="tx2"/>
                </a:solidFill>
              </a:rPr>
              <a:t>to the Government of Botswana and is a threat to the achievement of the Sustainable Development Goals 2016-2030 and Vision 2036. The prevention and control of NCDs has been </a:t>
            </a:r>
            <a:r>
              <a:rPr lang="en-US" sz="1800" i="0" u="none" strike="noStrike" baseline="0" dirty="0" err="1">
                <a:solidFill>
                  <a:schemeClr val="tx2"/>
                </a:solidFill>
              </a:rPr>
              <a:t>prioritised</a:t>
            </a:r>
            <a:r>
              <a:rPr lang="en-US" sz="1800" i="0" u="none" strike="noStrike" baseline="0" dirty="0">
                <a:solidFill>
                  <a:schemeClr val="tx2"/>
                </a:solidFill>
              </a:rPr>
              <a:t> and included in high-level national strategy documents such as the 11th National Development Plan (2017-2023), Ministry of Health and Wellness strategy 2017-2023 and the National Essential Health Services package. </a:t>
            </a:r>
          </a:p>
          <a:p>
            <a:pPr algn="l"/>
            <a:r>
              <a:rPr lang="en-US" sz="1800" b="1" i="1" u="none" strike="noStrike" baseline="0" dirty="0">
                <a:solidFill>
                  <a:schemeClr val="tx2"/>
                </a:solidFill>
              </a:rPr>
              <a:t>NCD diagnosis and management </a:t>
            </a:r>
            <a:r>
              <a:rPr lang="en-US" sz="1800" i="0" u="none" strike="noStrike" baseline="0" dirty="0">
                <a:solidFill>
                  <a:schemeClr val="tx2"/>
                </a:solidFill>
              </a:rPr>
              <a:t>has also been incorporated into the National Strategic Framework III for HIV/AIDS. Finally, a national </a:t>
            </a:r>
            <a:r>
              <a:rPr lang="en-US" sz="1800" i="0" u="none" strike="noStrike" baseline="0" dirty="0" err="1">
                <a:solidFill>
                  <a:schemeClr val="tx2"/>
                </a:solidFill>
              </a:rPr>
              <a:t>harmonisation</a:t>
            </a:r>
            <a:r>
              <a:rPr lang="en-US" sz="1800" i="0" u="none" strike="noStrike" baseline="0" dirty="0">
                <a:solidFill>
                  <a:schemeClr val="tx2"/>
                </a:solidFill>
              </a:rPr>
              <a:t> of community-based interventions in health is underway, which will include </a:t>
            </a:r>
            <a:r>
              <a:rPr lang="en-US" sz="1800" b="1" i="1" u="none" strike="noStrike" baseline="0" dirty="0" err="1">
                <a:solidFill>
                  <a:schemeClr val="tx2"/>
                </a:solidFill>
                <a:highlight>
                  <a:srgbClr val="FFFF00"/>
                </a:highlight>
              </a:rPr>
              <a:t>standardised</a:t>
            </a:r>
            <a:r>
              <a:rPr lang="en-US" sz="1800" b="1" i="1" u="none" strike="noStrike" baseline="0" dirty="0">
                <a:solidFill>
                  <a:schemeClr val="tx2"/>
                </a:solidFill>
                <a:highlight>
                  <a:srgbClr val="FFFF00"/>
                </a:highlight>
              </a:rPr>
              <a:t> basic NCD prevention and control services</a:t>
            </a:r>
            <a:r>
              <a:rPr lang="en-US" sz="1800" b="1" i="1" u="none" strike="noStrike" baseline="0" dirty="0">
                <a:solidFill>
                  <a:schemeClr val="tx2"/>
                </a:solidFill>
              </a:rPr>
              <a:t> </a:t>
            </a:r>
            <a:r>
              <a:rPr lang="en-US" sz="1800" i="0" u="none" strike="noStrike" baseline="0" dirty="0">
                <a:solidFill>
                  <a:schemeClr val="tx2"/>
                </a:solidFill>
              </a:rPr>
              <a:t>offered by community health workers.”</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256118" y="6923112"/>
            <a:ext cx="2052165" cy="461665"/>
          </a:xfrm>
          <a:prstGeom prst="rect">
            <a:avLst/>
          </a:prstGeom>
          <a:noFill/>
        </p:spPr>
        <p:txBody>
          <a:bodyPr wrap="none" rtlCol="0">
            <a:spAutoFit/>
          </a:bodyPr>
          <a:lstStyle/>
          <a:p>
            <a:pPr algn="ctr"/>
            <a:r>
              <a:rPr lang="en-CA" sz="2400" dirty="0">
                <a:solidFill>
                  <a:schemeClr val="tx2"/>
                </a:solidFill>
              </a:rPr>
              <a:t>January 2018</a:t>
            </a:r>
          </a:p>
        </p:txBody>
      </p:sp>
    </p:spTree>
    <p:extLst>
      <p:ext uri="{BB962C8B-B14F-4D97-AF65-F5344CB8AC3E}">
        <p14:creationId xmlns:p14="http://schemas.microsoft.com/office/powerpoint/2010/main" val="384102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BBF29-F3EE-9CA4-3675-D9350761B9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9F67E4-5A38-074E-A568-19E56270C6C4}"/>
              </a:ext>
            </a:extLst>
          </p:cNvPr>
          <p:cNvSpPr>
            <a:spLocks noGrp="1"/>
          </p:cNvSpPr>
          <p:nvPr>
            <p:ph type="sldNum" sz="quarter" idx="12"/>
          </p:nvPr>
        </p:nvSpPr>
        <p:spPr/>
        <p:txBody>
          <a:bodyPr/>
          <a:lstStyle/>
          <a:p>
            <a:fld id="{6734F48E-A456-4E2F-B17E-509464F7A050}" type="slidenum">
              <a:rPr lang="en-CA" smtClean="0"/>
              <a:pPr/>
              <a:t>5</a:t>
            </a:fld>
            <a:endParaRPr lang="en-CA"/>
          </a:p>
        </p:txBody>
      </p:sp>
      <p:sp>
        <p:nvSpPr>
          <p:cNvPr id="2" name="Content Placeholder 2">
            <a:extLst>
              <a:ext uri="{FF2B5EF4-FFF2-40B4-BE49-F238E27FC236}">
                <a16:creationId xmlns:a16="http://schemas.microsoft.com/office/drawing/2014/main" id="{045CCC7A-6DC0-CD5E-1374-5E47F2ACF768}"/>
              </a:ext>
            </a:extLst>
          </p:cNvPr>
          <p:cNvSpPr txBox="1">
            <a:spLocks/>
          </p:cNvSpPr>
          <p:nvPr/>
        </p:nvSpPr>
        <p:spPr>
          <a:xfrm>
            <a:off x="834480" y="1954560"/>
            <a:ext cx="7632848"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How </a:t>
            </a:r>
            <a:r>
              <a:rPr lang="en-CA" sz="4800" b="1" i="1" dirty="0">
                <a:latin typeface="+mn-lt"/>
              </a:rPr>
              <a:t>ready</a:t>
            </a:r>
            <a:r>
              <a:rPr lang="en-CA" sz="4800" b="1" dirty="0">
                <a:latin typeface="+mn-lt"/>
              </a:rPr>
              <a:t> are we to implement digital health infrastructure?</a:t>
            </a:r>
            <a:endParaRPr lang="en-CA" sz="4800" dirty="0">
              <a:latin typeface="+mn-lt"/>
            </a:endParaRPr>
          </a:p>
        </p:txBody>
      </p:sp>
      <p:pic>
        <p:nvPicPr>
          <p:cNvPr id="3" name="Graphic 2">
            <a:extLst>
              <a:ext uri="{FF2B5EF4-FFF2-40B4-BE49-F238E27FC236}">
                <a16:creationId xmlns:a16="http://schemas.microsoft.com/office/drawing/2014/main" id="{FE4B58B9-F53B-B0D5-E3C7-CF236EA6F1F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755360" y="1306488"/>
            <a:ext cx="4787974" cy="6364851"/>
          </a:xfrm>
          <a:prstGeom prst="rect">
            <a:avLst/>
          </a:prstGeom>
        </p:spPr>
      </p:pic>
    </p:spTree>
    <p:extLst>
      <p:ext uri="{BB962C8B-B14F-4D97-AF65-F5344CB8AC3E}">
        <p14:creationId xmlns:p14="http://schemas.microsoft.com/office/powerpoint/2010/main" val="2016862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3D646D-1779-6344-B3D1-2FC62D9BAA2A}"/>
              </a:ext>
            </a:extLst>
          </p:cNvPr>
          <p:cNvSpPr/>
          <p:nvPr/>
        </p:nvSpPr>
        <p:spPr>
          <a:xfrm>
            <a:off x="6451104" y="2818656"/>
            <a:ext cx="7447776" cy="2880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Rectangle 12">
            <a:extLst>
              <a:ext uri="{FF2B5EF4-FFF2-40B4-BE49-F238E27FC236}">
                <a16:creationId xmlns:a16="http://schemas.microsoft.com/office/drawing/2014/main" id="{6F5247DD-A3C0-C89E-8939-6D129C3199DF}"/>
              </a:ext>
            </a:extLst>
          </p:cNvPr>
          <p:cNvSpPr/>
          <p:nvPr/>
        </p:nvSpPr>
        <p:spPr>
          <a:xfrm>
            <a:off x="6451104" y="3123314"/>
            <a:ext cx="7447776" cy="504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50</a:t>
            </a:fld>
            <a:endParaRPr lang="en-CA"/>
          </a:p>
        </p:txBody>
      </p:sp>
      <p:pic>
        <p:nvPicPr>
          <p:cNvPr id="8" name="Picture 7">
            <a:extLst>
              <a:ext uri="{FF2B5EF4-FFF2-40B4-BE49-F238E27FC236}">
                <a16:creationId xmlns:a16="http://schemas.microsoft.com/office/drawing/2014/main" id="{18BFFC90-D870-AE3C-C224-2E9F6DC16FA7}"/>
              </a:ext>
            </a:extLst>
          </p:cNvPr>
          <p:cNvPicPr>
            <a:picLocks noChangeAspect="1"/>
          </p:cNvPicPr>
          <p:nvPr/>
        </p:nvPicPr>
        <p:blipFill rotWithShape="1">
          <a:blip r:embed="rId2"/>
          <a:srcRect l="10133" t="9497" r="54922" b="617"/>
          <a:stretch/>
        </p:blipFill>
        <p:spPr>
          <a:xfrm>
            <a:off x="1410544" y="1228224"/>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846A06B-FD51-276B-0CCE-381733032F2A}"/>
              </a:ext>
            </a:extLst>
          </p:cNvPr>
          <p:cNvSpPr txBox="1"/>
          <p:nvPr/>
        </p:nvSpPr>
        <p:spPr>
          <a:xfrm>
            <a:off x="2451225" y="6923112"/>
            <a:ext cx="1811714" cy="461665"/>
          </a:xfrm>
          <a:prstGeom prst="rect">
            <a:avLst/>
          </a:prstGeom>
          <a:noFill/>
        </p:spPr>
        <p:txBody>
          <a:bodyPr wrap="none" rtlCol="0">
            <a:spAutoFit/>
          </a:bodyPr>
          <a:lstStyle/>
          <a:p>
            <a:pPr algn="ctr"/>
            <a:r>
              <a:rPr lang="en-CA" sz="2400" dirty="0">
                <a:solidFill>
                  <a:schemeClr val="tx2"/>
                </a:solidFill>
              </a:rPr>
              <a:t>March 2020</a:t>
            </a:r>
          </a:p>
        </p:txBody>
      </p:sp>
      <p:pic>
        <p:nvPicPr>
          <p:cNvPr id="11" name="Picture 10">
            <a:extLst>
              <a:ext uri="{FF2B5EF4-FFF2-40B4-BE49-F238E27FC236}">
                <a16:creationId xmlns:a16="http://schemas.microsoft.com/office/drawing/2014/main" id="{A56731B7-1418-1A03-D65E-3B4551F880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31024" y="2242592"/>
            <a:ext cx="8350697" cy="2880320"/>
          </a:xfrm>
          <a:prstGeom prst="rect">
            <a:avLst/>
          </a:prstGeom>
        </p:spPr>
      </p:pic>
    </p:spTree>
    <p:extLst>
      <p:ext uri="{BB962C8B-B14F-4D97-AF65-F5344CB8AC3E}">
        <p14:creationId xmlns:p14="http://schemas.microsoft.com/office/powerpoint/2010/main" val="4261199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51</a:t>
            </a:fld>
            <a:endParaRPr lang="en-CA"/>
          </a:p>
        </p:txBody>
      </p:sp>
      <p:pic>
        <p:nvPicPr>
          <p:cNvPr id="8" name="Picture 7">
            <a:extLst>
              <a:ext uri="{FF2B5EF4-FFF2-40B4-BE49-F238E27FC236}">
                <a16:creationId xmlns:a16="http://schemas.microsoft.com/office/drawing/2014/main" id="{18BFFC90-D870-AE3C-C224-2E9F6DC16FA7}"/>
              </a:ext>
            </a:extLst>
          </p:cNvPr>
          <p:cNvPicPr>
            <a:picLocks noChangeAspect="1"/>
          </p:cNvPicPr>
          <p:nvPr/>
        </p:nvPicPr>
        <p:blipFill rotWithShape="1">
          <a:blip r:embed="rId2"/>
          <a:srcRect l="10133" t="9497" r="54922" b="617"/>
          <a:stretch/>
        </p:blipFill>
        <p:spPr>
          <a:xfrm>
            <a:off x="1410544" y="1228224"/>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846A06B-FD51-276B-0CCE-381733032F2A}"/>
              </a:ext>
            </a:extLst>
          </p:cNvPr>
          <p:cNvSpPr txBox="1"/>
          <p:nvPr/>
        </p:nvSpPr>
        <p:spPr>
          <a:xfrm>
            <a:off x="2451225" y="6923112"/>
            <a:ext cx="1811714" cy="461665"/>
          </a:xfrm>
          <a:prstGeom prst="rect">
            <a:avLst/>
          </a:prstGeom>
          <a:noFill/>
        </p:spPr>
        <p:txBody>
          <a:bodyPr wrap="none" rtlCol="0">
            <a:spAutoFit/>
          </a:bodyPr>
          <a:lstStyle/>
          <a:p>
            <a:pPr algn="ctr"/>
            <a:r>
              <a:rPr lang="en-CA" sz="2400" dirty="0">
                <a:solidFill>
                  <a:schemeClr val="tx2"/>
                </a:solidFill>
              </a:rPr>
              <a:t>March 2020</a:t>
            </a:r>
          </a:p>
        </p:txBody>
      </p:sp>
      <p:pic>
        <p:nvPicPr>
          <p:cNvPr id="4" name="Picture 3">
            <a:extLst>
              <a:ext uri="{FF2B5EF4-FFF2-40B4-BE49-F238E27FC236}">
                <a16:creationId xmlns:a16="http://schemas.microsoft.com/office/drawing/2014/main" id="{1179CF72-429D-EFD6-B4EA-7ED74A891A3F}"/>
              </a:ext>
            </a:extLst>
          </p:cNvPr>
          <p:cNvPicPr>
            <a:picLocks noChangeAspect="1"/>
          </p:cNvPicPr>
          <p:nvPr/>
        </p:nvPicPr>
        <p:blipFill>
          <a:blip r:embed="rId3"/>
          <a:stretch>
            <a:fillRect/>
          </a:stretch>
        </p:blipFill>
        <p:spPr>
          <a:xfrm>
            <a:off x="6082884" y="802432"/>
            <a:ext cx="6980538" cy="2644258"/>
          </a:xfrm>
          <a:prstGeom prst="rect">
            <a:avLst/>
          </a:prstGeom>
        </p:spPr>
      </p:pic>
      <p:pic>
        <p:nvPicPr>
          <p:cNvPr id="6" name="Picture 5">
            <a:extLst>
              <a:ext uri="{FF2B5EF4-FFF2-40B4-BE49-F238E27FC236}">
                <a16:creationId xmlns:a16="http://schemas.microsoft.com/office/drawing/2014/main" id="{946BF094-B743-2089-C816-BF1B7BB09FD3}"/>
              </a:ext>
            </a:extLst>
          </p:cNvPr>
          <p:cNvPicPr>
            <a:picLocks noChangeAspect="1"/>
          </p:cNvPicPr>
          <p:nvPr/>
        </p:nvPicPr>
        <p:blipFill>
          <a:blip r:embed="rId4"/>
          <a:stretch>
            <a:fillRect/>
          </a:stretch>
        </p:blipFill>
        <p:spPr>
          <a:xfrm>
            <a:off x="6157700" y="3538736"/>
            <a:ext cx="6980538" cy="1367911"/>
          </a:xfrm>
          <a:prstGeom prst="rect">
            <a:avLst/>
          </a:prstGeom>
        </p:spPr>
      </p:pic>
      <p:sp>
        <p:nvSpPr>
          <p:cNvPr id="7" name="Arrow: Left 6">
            <a:extLst>
              <a:ext uri="{FF2B5EF4-FFF2-40B4-BE49-F238E27FC236}">
                <a16:creationId xmlns:a16="http://schemas.microsoft.com/office/drawing/2014/main" id="{A5592043-5AAC-6AB6-11A0-EB812DA09F7B}"/>
              </a:ext>
            </a:extLst>
          </p:cNvPr>
          <p:cNvSpPr/>
          <p:nvPr/>
        </p:nvSpPr>
        <p:spPr>
          <a:xfrm>
            <a:off x="11635894" y="2166126"/>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Arrow: Left 9">
            <a:extLst>
              <a:ext uri="{FF2B5EF4-FFF2-40B4-BE49-F238E27FC236}">
                <a16:creationId xmlns:a16="http://schemas.microsoft.com/office/drawing/2014/main" id="{E0B491ED-057D-4E32-BC6F-C833983BD1BC}"/>
              </a:ext>
            </a:extLst>
          </p:cNvPr>
          <p:cNvSpPr/>
          <p:nvPr/>
        </p:nvSpPr>
        <p:spPr>
          <a:xfrm flipH="1">
            <a:off x="7356979" y="1977793"/>
            <a:ext cx="1584176" cy="360040"/>
          </a:xfrm>
          <a:prstGeom prst="lef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5" name="Picture 14">
            <a:extLst>
              <a:ext uri="{FF2B5EF4-FFF2-40B4-BE49-F238E27FC236}">
                <a16:creationId xmlns:a16="http://schemas.microsoft.com/office/drawing/2014/main" id="{2A6444DF-4478-FABE-7E1B-1B42AFD7F44C}"/>
              </a:ext>
            </a:extLst>
          </p:cNvPr>
          <p:cNvPicPr>
            <a:picLocks noChangeAspect="1"/>
          </p:cNvPicPr>
          <p:nvPr/>
        </p:nvPicPr>
        <p:blipFill>
          <a:blip r:embed="rId5"/>
          <a:stretch>
            <a:fillRect/>
          </a:stretch>
        </p:blipFill>
        <p:spPr>
          <a:xfrm>
            <a:off x="6157700" y="4846955"/>
            <a:ext cx="6980538" cy="2116358"/>
          </a:xfrm>
          <a:prstGeom prst="rect">
            <a:avLst/>
          </a:prstGeom>
        </p:spPr>
      </p:pic>
      <p:sp>
        <p:nvSpPr>
          <p:cNvPr id="16" name="Arrow: Left 15">
            <a:extLst>
              <a:ext uri="{FF2B5EF4-FFF2-40B4-BE49-F238E27FC236}">
                <a16:creationId xmlns:a16="http://schemas.microsoft.com/office/drawing/2014/main" id="{E7AA30BF-0004-1391-C806-8CED3AA9EC3E}"/>
              </a:ext>
            </a:extLst>
          </p:cNvPr>
          <p:cNvSpPr/>
          <p:nvPr/>
        </p:nvSpPr>
        <p:spPr>
          <a:xfrm flipH="1">
            <a:off x="7196337" y="5987008"/>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Arrow: Left 16">
            <a:extLst>
              <a:ext uri="{FF2B5EF4-FFF2-40B4-BE49-F238E27FC236}">
                <a16:creationId xmlns:a16="http://schemas.microsoft.com/office/drawing/2014/main" id="{09A85C5B-0F64-7B77-E94D-050469E08B90}"/>
              </a:ext>
            </a:extLst>
          </p:cNvPr>
          <p:cNvSpPr/>
          <p:nvPr/>
        </p:nvSpPr>
        <p:spPr>
          <a:xfrm flipH="1">
            <a:off x="7196337" y="6475160"/>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802370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DDB86-1DB6-01E8-873C-F3B0A2233B4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F347E59-55C8-6236-3C4C-CBA8202B5639}"/>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4A30FAC3-2883-BBCF-8A83-2BBD5680FF59}"/>
              </a:ext>
            </a:extLst>
          </p:cNvPr>
          <p:cNvSpPr>
            <a:spLocks noGrp="1"/>
          </p:cNvSpPr>
          <p:nvPr>
            <p:ph idx="1"/>
          </p:nvPr>
        </p:nvSpPr>
        <p:spPr>
          <a:xfrm>
            <a:off x="828000" y="1980000"/>
            <a:ext cx="13501360" cy="5431155"/>
          </a:xfrm>
        </p:spPr>
        <p:txBody>
          <a:bodyPr/>
          <a:lstStyle/>
          <a:p>
            <a:pPr marL="457200" indent="-457200" algn="l">
              <a:buSzPct val="75000"/>
              <a:buFont typeface="Arial" panose="020B0604020202020204" pitchFamily="34" charset="0"/>
              <a:buChar char="•"/>
            </a:pPr>
            <a:r>
              <a:rPr lang="en-CA" sz="2800" b="1" dirty="0">
                <a:solidFill>
                  <a:schemeClr val="tx2"/>
                </a:solidFill>
              </a:rPr>
              <a:t>Botswana’s strategic </a:t>
            </a:r>
            <a:r>
              <a:rPr lang="en-CA" sz="2800" b="1" i="1" dirty="0">
                <a:solidFill>
                  <a:schemeClr val="accent5"/>
                </a:solidFill>
              </a:rPr>
              <a:t>health</a:t>
            </a:r>
            <a:r>
              <a:rPr lang="en-CA" sz="2800" b="1" dirty="0">
                <a:solidFill>
                  <a:schemeClr val="accent5"/>
                </a:solidFill>
              </a:rPr>
              <a:t> </a:t>
            </a:r>
            <a:r>
              <a:rPr lang="en-CA" sz="2800" b="1" i="1" dirty="0">
                <a:solidFill>
                  <a:schemeClr val="accent5"/>
                </a:solidFill>
              </a:rPr>
              <a:t>focus</a:t>
            </a:r>
            <a:r>
              <a:rPr lang="en-CA" sz="2800" b="1" dirty="0">
                <a:solidFill>
                  <a:schemeClr val="accent5"/>
                </a:solidFill>
              </a:rPr>
              <a:t> </a:t>
            </a:r>
            <a:r>
              <a:rPr lang="en-CA" sz="2800" b="1" dirty="0">
                <a:solidFill>
                  <a:schemeClr val="tx2"/>
                </a:solidFill>
              </a:rPr>
              <a:t>is broadening (since 2010) to address the growing </a:t>
            </a:r>
            <a:r>
              <a:rPr lang="en-CA" sz="2800" b="1" i="1" dirty="0">
                <a:solidFill>
                  <a:schemeClr val="accent5"/>
                </a:solidFill>
              </a:rPr>
              <a:t>NCD</a:t>
            </a:r>
            <a:r>
              <a:rPr lang="en-CA" sz="2800" b="1" dirty="0">
                <a:solidFill>
                  <a:schemeClr val="tx2"/>
                </a:solidFill>
              </a:rPr>
              <a:t> burden.</a:t>
            </a:r>
          </a:p>
          <a:p>
            <a:pPr marL="457200" indent="-457200" algn="l">
              <a:buSzPct val="75000"/>
              <a:buFont typeface="Arial" panose="020B0604020202020204" pitchFamily="34" charset="0"/>
              <a:buChar char="•"/>
            </a:pPr>
            <a:endParaRPr lang="en-CA" sz="8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Driven by UHC goals, a package of </a:t>
            </a:r>
            <a:r>
              <a:rPr lang="en-CA" sz="2800" b="1" i="1" dirty="0">
                <a:solidFill>
                  <a:schemeClr val="accent5"/>
                </a:solidFill>
              </a:rPr>
              <a:t>basic health services </a:t>
            </a:r>
            <a:r>
              <a:rPr lang="en-CA" sz="2800" b="1" dirty="0">
                <a:solidFill>
                  <a:schemeClr val="tx2"/>
                </a:solidFill>
              </a:rPr>
              <a:t>has been defined, largely to be delivered in </a:t>
            </a:r>
            <a:r>
              <a:rPr lang="en-CA" sz="2800" b="1" i="1" dirty="0">
                <a:solidFill>
                  <a:schemeClr val="accent5"/>
                </a:solidFill>
              </a:rPr>
              <a:t>primary</a:t>
            </a:r>
            <a:r>
              <a:rPr lang="en-CA" sz="2800" b="1" dirty="0">
                <a:solidFill>
                  <a:schemeClr val="tx2"/>
                </a:solidFill>
              </a:rPr>
              <a:t> or </a:t>
            </a:r>
            <a:r>
              <a:rPr lang="en-CA" sz="2800" b="1" i="1" dirty="0">
                <a:solidFill>
                  <a:schemeClr val="accent5"/>
                </a:solidFill>
              </a:rPr>
              <a:t>community care </a:t>
            </a:r>
            <a:r>
              <a:rPr lang="en-CA" sz="2800" b="1" dirty="0">
                <a:solidFill>
                  <a:schemeClr val="tx2"/>
                </a:solidFill>
              </a:rPr>
              <a:t>settings.</a:t>
            </a:r>
          </a:p>
          <a:p>
            <a:pPr marL="457200" indent="-457200" algn="l">
              <a:buSzPct val="75000"/>
              <a:buFont typeface="Arial" panose="020B0604020202020204" pitchFamily="34" charset="0"/>
              <a:buChar char="•"/>
            </a:pPr>
            <a:endParaRPr lang="en-CA" sz="8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More recently, the digital health focus has shifted from M&amp;E-only toward </a:t>
            </a:r>
            <a:r>
              <a:rPr lang="en-CA" sz="2800" b="1" i="1" dirty="0">
                <a:solidFill>
                  <a:schemeClr val="accent5"/>
                </a:solidFill>
              </a:rPr>
              <a:t>broader support of care delivery workflows </a:t>
            </a:r>
            <a:r>
              <a:rPr lang="en-CA" sz="2800" b="1" dirty="0">
                <a:solidFill>
                  <a:schemeClr val="tx2"/>
                </a:solidFill>
              </a:rPr>
              <a:t>executed at the point of service.</a:t>
            </a:r>
          </a:p>
          <a:p>
            <a:pPr marL="457200" indent="-457200" algn="l">
              <a:buSzPct val="75000"/>
              <a:buFont typeface="Arial" panose="020B0604020202020204" pitchFamily="34" charset="0"/>
              <a:buChar char="•"/>
            </a:pPr>
            <a:endParaRPr lang="en-CA" sz="800" b="1" dirty="0">
              <a:solidFill>
                <a:schemeClr val="tx2"/>
              </a:solidFill>
            </a:endParaRPr>
          </a:p>
          <a:p>
            <a:pPr marL="457200" indent="-457200" algn="l">
              <a:buSzPct val="75000"/>
              <a:buFont typeface="Arial" panose="020B0604020202020204" pitchFamily="34" charset="0"/>
              <a:buChar char="•"/>
            </a:pPr>
            <a:r>
              <a:rPr lang="en-CA" sz="2800" b="1" i="1" dirty="0">
                <a:solidFill>
                  <a:schemeClr val="accent5"/>
                </a:solidFill>
              </a:rPr>
              <a:t>Care continuity</a:t>
            </a:r>
            <a:r>
              <a:rPr lang="en-CA" sz="2800" b="1" dirty="0">
                <a:solidFill>
                  <a:schemeClr val="accent5"/>
                </a:solidFill>
              </a:rPr>
              <a:t> </a:t>
            </a:r>
            <a:r>
              <a:rPr lang="en-CA" sz="2800" b="1" dirty="0">
                <a:solidFill>
                  <a:schemeClr val="tx2"/>
                </a:solidFill>
              </a:rPr>
              <a:t>is recognized as important. Health </a:t>
            </a:r>
            <a:r>
              <a:rPr lang="en-CA" sz="2800" b="1" i="1" dirty="0">
                <a:solidFill>
                  <a:schemeClr val="accent5"/>
                </a:solidFill>
              </a:rPr>
              <a:t>data sharing infrastructure</a:t>
            </a:r>
            <a:r>
              <a:rPr lang="en-CA" sz="2800" b="1" dirty="0">
                <a:solidFill>
                  <a:schemeClr val="tx2"/>
                </a:solidFill>
              </a:rPr>
              <a:t> has been identified as a strategic initiative to help address it.</a:t>
            </a:r>
          </a:p>
          <a:p>
            <a:pPr marL="457200" indent="-457200" algn="l">
              <a:buSzPct val="75000"/>
              <a:buFont typeface="Arial" panose="020B0604020202020204" pitchFamily="34" charset="0"/>
              <a:buChar char="•"/>
            </a:pPr>
            <a:endParaRPr lang="en-CA" sz="800" b="1" dirty="0">
              <a:solidFill>
                <a:schemeClr val="tx2"/>
              </a:solidFill>
            </a:endParaRPr>
          </a:p>
          <a:p>
            <a:pPr marL="457200" indent="-457200" algn="l">
              <a:buSzPct val="75000"/>
              <a:buFont typeface="Arial" panose="020B0604020202020204" pitchFamily="34" charset="0"/>
              <a:buChar char="•"/>
            </a:pPr>
            <a:r>
              <a:rPr lang="en-CA" sz="2800" b="1" dirty="0">
                <a:solidFill>
                  <a:schemeClr val="tx2"/>
                </a:solidFill>
              </a:rPr>
              <a:t>Botswana needs a national digital health “blueprint”, including national </a:t>
            </a:r>
            <a:r>
              <a:rPr lang="en-CA" sz="2800" b="1" i="1" dirty="0">
                <a:solidFill>
                  <a:schemeClr val="accent5"/>
                </a:solidFill>
              </a:rPr>
              <a:t>norms and standards</a:t>
            </a:r>
            <a:r>
              <a:rPr lang="en-CA" sz="2800" b="1" dirty="0">
                <a:solidFill>
                  <a:schemeClr val="accent5"/>
                </a:solidFill>
              </a:rPr>
              <a:t>.</a:t>
            </a:r>
          </a:p>
        </p:txBody>
      </p:sp>
      <p:sp>
        <p:nvSpPr>
          <p:cNvPr id="2" name="Slide Number Placeholder 1">
            <a:extLst>
              <a:ext uri="{FF2B5EF4-FFF2-40B4-BE49-F238E27FC236}">
                <a16:creationId xmlns:a16="http://schemas.microsoft.com/office/drawing/2014/main" id="{A7F4D642-B492-7F07-263A-8E99AC6F74D2}"/>
              </a:ext>
            </a:extLst>
          </p:cNvPr>
          <p:cNvSpPr>
            <a:spLocks noGrp="1"/>
          </p:cNvSpPr>
          <p:nvPr>
            <p:ph type="sldNum" sz="quarter" idx="12"/>
          </p:nvPr>
        </p:nvSpPr>
        <p:spPr/>
        <p:txBody>
          <a:bodyPr/>
          <a:lstStyle/>
          <a:p>
            <a:fld id="{6734F48E-A456-4E2F-B17E-509464F7A050}" type="slidenum">
              <a:rPr lang="en-CA" smtClean="0"/>
              <a:pPr/>
              <a:t>52</a:t>
            </a:fld>
            <a:endParaRPr lang="en-CA"/>
          </a:p>
        </p:txBody>
      </p:sp>
      <p:pic>
        <p:nvPicPr>
          <p:cNvPr id="8" name="Graphic 7" descr="Key with solid fill">
            <a:extLst>
              <a:ext uri="{FF2B5EF4-FFF2-40B4-BE49-F238E27FC236}">
                <a16:creationId xmlns:a16="http://schemas.microsoft.com/office/drawing/2014/main" id="{7502997B-E0AB-AC06-F953-EF4FB53806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3403787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2D0E27-66C3-16D0-9949-9DAA798D54DA}"/>
              </a:ext>
            </a:extLst>
          </p:cNvPr>
          <p:cNvSpPr>
            <a:spLocks noGrp="1"/>
          </p:cNvSpPr>
          <p:nvPr>
            <p:ph type="title"/>
          </p:nvPr>
        </p:nvSpPr>
        <p:spPr/>
        <p:txBody>
          <a:bodyPr/>
          <a:lstStyle/>
          <a:p>
            <a:r>
              <a:rPr lang="en-CA" dirty="0"/>
              <a:t>HEALTH STRATEGY</a:t>
            </a:r>
          </a:p>
        </p:txBody>
      </p:sp>
      <p:sp>
        <p:nvSpPr>
          <p:cNvPr id="4" name="Slide Number Placeholder 3">
            <a:extLst>
              <a:ext uri="{FF2B5EF4-FFF2-40B4-BE49-F238E27FC236}">
                <a16:creationId xmlns:a16="http://schemas.microsoft.com/office/drawing/2014/main" id="{8FDE8FC0-ADB2-150B-8003-4A363B12E6C0}"/>
              </a:ext>
            </a:extLst>
          </p:cNvPr>
          <p:cNvSpPr>
            <a:spLocks noGrp="1"/>
          </p:cNvSpPr>
          <p:nvPr>
            <p:ph type="sldNum" sz="quarter" idx="12"/>
          </p:nvPr>
        </p:nvSpPr>
        <p:spPr/>
        <p:txBody>
          <a:bodyPr/>
          <a:lstStyle/>
          <a:p>
            <a:fld id="{6734F48E-A456-4E2F-B17E-509464F7A050}" type="slidenum">
              <a:rPr lang="en-CA" smtClean="0"/>
              <a:pPr/>
              <a:t>53</a:t>
            </a:fld>
            <a:endParaRPr lang="en-CA"/>
          </a:p>
        </p:txBody>
      </p:sp>
    </p:spTree>
    <p:extLst>
      <p:ext uri="{BB962C8B-B14F-4D97-AF65-F5344CB8AC3E}">
        <p14:creationId xmlns:p14="http://schemas.microsoft.com/office/powerpoint/2010/main" val="1827301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DAF0-9DD2-CADD-7A41-0E286F4233D5}"/>
              </a:ext>
            </a:extLst>
          </p:cNvPr>
          <p:cNvSpPr>
            <a:spLocks noGrp="1"/>
          </p:cNvSpPr>
          <p:nvPr>
            <p:ph type="title"/>
          </p:nvPr>
        </p:nvSpPr>
        <p:spPr/>
        <p:txBody>
          <a:bodyPr/>
          <a:lstStyle/>
          <a:p>
            <a:r>
              <a:rPr lang="en-CA" dirty="0"/>
              <a:t>DIGITAL HEALTH STRATEGY</a:t>
            </a:r>
          </a:p>
        </p:txBody>
      </p:sp>
      <p:sp>
        <p:nvSpPr>
          <p:cNvPr id="3" name="Slide Number Placeholder 2">
            <a:extLst>
              <a:ext uri="{FF2B5EF4-FFF2-40B4-BE49-F238E27FC236}">
                <a16:creationId xmlns:a16="http://schemas.microsoft.com/office/drawing/2014/main" id="{66EECD70-ECE1-4248-DE45-0B40B97B006A}"/>
              </a:ext>
            </a:extLst>
          </p:cNvPr>
          <p:cNvSpPr>
            <a:spLocks noGrp="1"/>
          </p:cNvSpPr>
          <p:nvPr>
            <p:ph type="sldNum" sz="quarter" idx="12"/>
          </p:nvPr>
        </p:nvSpPr>
        <p:spPr/>
        <p:txBody>
          <a:bodyPr/>
          <a:lstStyle/>
          <a:p>
            <a:fld id="{6734F48E-A456-4E2F-B17E-509464F7A050}" type="slidenum">
              <a:rPr lang="en-CA" smtClean="0"/>
              <a:pPr/>
              <a:t>54</a:t>
            </a:fld>
            <a:endParaRPr lang="en-CA"/>
          </a:p>
        </p:txBody>
      </p:sp>
    </p:spTree>
    <p:extLst>
      <p:ext uri="{BB962C8B-B14F-4D97-AF65-F5344CB8AC3E}">
        <p14:creationId xmlns:p14="http://schemas.microsoft.com/office/powerpoint/2010/main" val="4072434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22033-FE5A-838D-90A1-B68AC4E3D1E0}"/>
              </a:ext>
            </a:extLst>
          </p:cNvPr>
          <p:cNvSpPr>
            <a:spLocks noGrp="1"/>
          </p:cNvSpPr>
          <p:nvPr>
            <p:ph type="title"/>
          </p:nvPr>
        </p:nvSpPr>
        <p:spPr/>
        <p:txBody>
          <a:bodyPr/>
          <a:lstStyle/>
          <a:p>
            <a:r>
              <a:rPr lang="en-CA" dirty="0"/>
              <a:t>STRATEGIC ALIGNMENT…</a:t>
            </a:r>
          </a:p>
        </p:txBody>
      </p:sp>
      <p:sp>
        <p:nvSpPr>
          <p:cNvPr id="3" name="Slide Number Placeholder 2">
            <a:extLst>
              <a:ext uri="{FF2B5EF4-FFF2-40B4-BE49-F238E27FC236}">
                <a16:creationId xmlns:a16="http://schemas.microsoft.com/office/drawing/2014/main" id="{0449932B-5EBF-BD8E-56C1-95D7C1DB1AAA}"/>
              </a:ext>
            </a:extLst>
          </p:cNvPr>
          <p:cNvSpPr>
            <a:spLocks noGrp="1"/>
          </p:cNvSpPr>
          <p:nvPr>
            <p:ph type="sldNum" sz="quarter" idx="12"/>
          </p:nvPr>
        </p:nvSpPr>
        <p:spPr/>
        <p:txBody>
          <a:bodyPr/>
          <a:lstStyle/>
          <a:p>
            <a:fld id="{6734F48E-A456-4E2F-B17E-509464F7A050}" type="slidenum">
              <a:rPr lang="en-CA" smtClean="0"/>
              <a:pPr/>
              <a:t>55</a:t>
            </a:fld>
            <a:endParaRPr lang="en-CA"/>
          </a:p>
        </p:txBody>
      </p:sp>
    </p:spTree>
    <p:extLst>
      <p:ext uri="{BB962C8B-B14F-4D97-AF65-F5344CB8AC3E}">
        <p14:creationId xmlns:p14="http://schemas.microsoft.com/office/powerpoint/2010/main" val="215306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D1182-4AC3-A778-746B-07B56153FB2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29E6C0-0CFF-4953-2F71-75110C645E15}"/>
              </a:ext>
            </a:extLst>
          </p:cNvPr>
          <p:cNvSpPr>
            <a:spLocks noGrp="1"/>
          </p:cNvSpPr>
          <p:nvPr>
            <p:ph type="sldNum" sz="quarter" idx="12"/>
          </p:nvPr>
        </p:nvSpPr>
        <p:spPr/>
        <p:txBody>
          <a:bodyPr/>
          <a:lstStyle/>
          <a:p>
            <a:fld id="{6734F48E-A456-4E2F-B17E-509464F7A050}" type="slidenum">
              <a:rPr lang="en-CA" smtClean="0"/>
              <a:pPr/>
              <a:t>56</a:t>
            </a:fld>
            <a:endParaRPr lang="en-CA"/>
          </a:p>
        </p:txBody>
      </p:sp>
      <p:pic>
        <p:nvPicPr>
          <p:cNvPr id="5" name="Graphic 4">
            <a:extLst>
              <a:ext uri="{FF2B5EF4-FFF2-40B4-BE49-F238E27FC236}">
                <a16:creationId xmlns:a16="http://schemas.microsoft.com/office/drawing/2014/main" id="{E8843F33-520B-7FFC-9D88-2F35DAD6F82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755360" y="1484562"/>
            <a:ext cx="5353659" cy="6149473"/>
          </a:xfrm>
          <a:prstGeom prst="rect">
            <a:avLst/>
          </a:prstGeom>
        </p:spPr>
      </p:pic>
      <p:sp>
        <p:nvSpPr>
          <p:cNvPr id="2" name="Content Placeholder 2">
            <a:extLst>
              <a:ext uri="{FF2B5EF4-FFF2-40B4-BE49-F238E27FC236}">
                <a16:creationId xmlns:a16="http://schemas.microsoft.com/office/drawing/2014/main" id="{546B258C-E8D3-6A68-0C63-E3067E3EF9DA}"/>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906543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3B0E1E1-9ACD-0523-202A-94469EAF2FDA}"/>
              </a:ext>
            </a:extLst>
          </p:cNvPr>
          <p:cNvSpPr>
            <a:spLocks noGrp="1"/>
          </p:cNvSpPr>
          <p:nvPr>
            <p:ph type="title"/>
          </p:nvPr>
        </p:nvSpPr>
        <p:spPr/>
        <p:txBody>
          <a:bodyPr/>
          <a:lstStyle/>
          <a:p>
            <a:r>
              <a:rPr lang="en-CA" dirty="0"/>
              <a:t>INTERACTION 1.3</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a:xfrm>
            <a:off x="731520" y="1920243"/>
            <a:ext cx="13597840" cy="5431155"/>
          </a:xfrm>
          <a:prstGeom prst="rect">
            <a:avLst/>
          </a:prstGeom>
        </p:spPr>
        <p:txBody>
          <a:bodyPr>
            <a:normAutofit fontScale="70000" lnSpcReduction="20000"/>
          </a:bodyPr>
          <a:lstStyle/>
          <a:p>
            <a:r>
              <a:rPr lang="en-CA" dirty="0"/>
              <a:t>How often do you believe our </a:t>
            </a:r>
            <a:r>
              <a:rPr lang="en-CA" b="1" dirty="0">
                <a:solidFill>
                  <a:schemeClr val="accent5"/>
                </a:solidFill>
              </a:rPr>
              <a:t>health</a:t>
            </a:r>
            <a:r>
              <a:rPr lang="en-CA" dirty="0"/>
              <a:t> strategy should be updated? </a:t>
            </a:r>
          </a:p>
          <a:p>
            <a:r>
              <a:rPr lang="en-CA" dirty="0"/>
              <a:t>How often do you believe our </a:t>
            </a:r>
            <a:r>
              <a:rPr lang="en-CA" b="1" dirty="0">
                <a:solidFill>
                  <a:schemeClr val="accent5"/>
                </a:solidFill>
              </a:rPr>
              <a:t>digital</a:t>
            </a:r>
            <a:r>
              <a:rPr lang="en-CA" dirty="0"/>
              <a:t> health strategy should be updated? </a:t>
            </a:r>
          </a:p>
          <a:p>
            <a:r>
              <a:rPr lang="en-CA" dirty="0"/>
              <a:t>How often do you believe our digital health </a:t>
            </a:r>
            <a:r>
              <a:rPr lang="en-CA" b="1" dirty="0">
                <a:solidFill>
                  <a:schemeClr val="accent5"/>
                </a:solidFill>
              </a:rPr>
              <a:t>blueprint</a:t>
            </a:r>
            <a:r>
              <a:rPr lang="en-CA" dirty="0"/>
              <a:t> should be updated? </a:t>
            </a:r>
          </a:p>
          <a:p>
            <a:r>
              <a:rPr lang="en-CA" dirty="0"/>
              <a:t>Is our </a:t>
            </a:r>
            <a:r>
              <a:rPr lang="en-CA" b="1" dirty="0">
                <a:solidFill>
                  <a:schemeClr val="accent5"/>
                </a:solidFill>
              </a:rPr>
              <a:t>health</a:t>
            </a:r>
            <a:r>
              <a:rPr lang="en-CA" b="1" dirty="0"/>
              <a:t> </a:t>
            </a:r>
            <a:r>
              <a:rPr lang="en-CA" dirty="0"/>
              <a:t>strategy well aligned to addressing our national </a:t>
            </a:r>
            <a:r>
              <a:rPr lang="en-CA" b="1" dirty="0">
                <a:solidFill>
                  <a:schemeClr val="accent5"/>
                </a:solidFill>
              </a:rPr>
              <a:t>burden</a:t>
            </a:r>
            <a:r>
              <a:rPr lang="en-CA" dirty="0"/>
              <a:t> of disease? </a:t>
            </a:r>
          </a:p>
          <a:p>
            <a:r>
              <a:rPr lang="en-CA" dirty="0"/>
              <a:t>Is our </a:t>
            </a:r>
            <a:r>
              <a:rPr lang="en-CA" b="1" dirty="0">
                <a:solidFill>
                  <a:schemeClr val="accent5"/>
                </a:solidFill>
              </a:rPr>
              <a:t>digital</a:t>
            </a:r>
            <a:r>
              <a:rPr lang="en-CA" b="1" dirty="0"/>
              <a:t> </a:t>
            </a:r>
            <a:r>
              <a:rPr lang="en-CA" dirty="0"/>
              <a:t>health</a:t>
            </a:r>
            <a:r>
              <a:rPr lang="en-CA" b="1" dirty="0"/>
              <a:t> </a:t>
            </a:r>
            <a:r>
              <a:rPr lang="en-CA" dirty="0"/>
              <a:t>strategy well aligned to our </a:t>
            </a:r>
            <a:r>
              <a:rPr lang="en-CA" b="1" dirty="0">
                <a:solidFill>
                  <a:schemeClr val="accent5"/>
                </a:solidFill>
              </a:rPr>
              <a:t>health</a:t>
            </a:r>
            <a:r>
              <a:rPr lang="en-CA" dirty="0"/>
              <a:t> strategy? </a:t>
            </a:r>
          </a:p>
          <a:p>
            <a:r>
              <a:rPr lang="en-CA" dirty="0"/>
              <a:t>Is our </a:t>
            </a:r>
            <a:r>
              <a:rPr lang="en-CA" b="1" dirty="0">
                <a:solidFill>
                  <a:schemeClr val="accent5"/>
                </a:solidFill>
              </a:rPr>
              <a:t>digital</a:t>
            </a:r>
            <a:r>
              <a:rPr lang="en-CA" b="1" dirty="0"/>
              <a:t> </a:t>
            </a:r>
            <a:r>
              <a:rPr lang="en-CA" dirty="0"/>
              <a:t>health</a:t>
            </a:r>
            <a:r>
              <a:rPr lang="en-CA" b="1" dirty="0"/>
              <a:t> </a:t>
            </a:r>
            <a:r>
              <a:rPr lang="en-CA" dirty="0"/>
              <a:t>strategy well aligned to addressing our national </a:t>
            </a:r>
            <a:r>
              <a:rPr lang="en-CA" b="1" dirty="0">
                <a:solidFill>
                  <a:schemeClr val="accent5"/>
                </a:solidFill>
              </a:rPr>
              <a:t>burden</a:t>
            </a:r>
            <a:r>
              <a:rPr lang="en-CA" dirty="0"/>
              <a:t> of disease? </a:t>
            </a:r>
          </a:p>
          <a:p>
            <a:r>
              <a:rPr lang="en-CA" dirty="0"/>
              <a:t>Would a national </a:t>
            </a:r>
            <a:r>
              <a:rPr lang="en-CA" b="1" dirty="0">
                <a:solidFill>
                  <a:schemeClr val="accent5"/>
                </a:solidFill>
              </a:rPr>
              <a:t>HIE</a:t>
            </a:r>
            <a:r>
              <a:rPr lang="en-CA" dirty="0"/>
              <a:t> well support our </a:t>
            </a:r>
            <a:r>
              <a:rPr lang="en-CA" b="1" dirty="0">
                <a:solidFill>
                  <a:schemeClr val="accent5"/>
                </a:solidFill>
              </a:rPr>
              <a:t>strategic</a:t>
            </a:r>
            <a:r>
              <a:rPr lang="en-CA" dirty="0"/>
              <a:t> goals? </a:t>
            </a:r>
          </a:p>
          <a:p>
            <a:r>
              <a:rPr lang="en-CA" dirty="0"/>
              <a:t>Would a national </a:t>
            </a:r>
            <a:r>
              <a:rPr lang="en-CA" b="1" dirty="0">
                <a:solidFill>
                  <a:schemeClr val="accent5"/>
                </a:solidFill>
              </a:rPr>
              <a:t>HIE</a:t>
            </a:r>
            <a:r>
              <a:rPr lang="en-CA" dirty="0"/>
              <a:t> well address our disease </a:t>
            </a:r>
            <a:r>
              <a:rPr lang="en-CA" b="1" dirty="0">
                <a:solidFill>
                  <a:schemeClr val="accent5"/>
                </a:solidFill>
              </a:rPr>
              <a:t>burden</a:t>
            </a:r>
            <a:r>
              <a:rPr lang="en-CA" dirty="0"/>
              <a:t>? </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57</a:t>
            </a:fld>
            <a:endParaRPr lang="en-CA"/>
          </a:p>
        </p:txBody>
      </p:sp>
      <p:sp>
        <p:nvSpPr>
          <p:cNvPr id="5" name="TextBox 4">
            <a:extLst>
              <a:ext uri="{FF2B5EF4-FFF2-40B4-BE49-F238E27FC236}">
                <a16:creationId xmlns:a16="http://schemas.microsoft.com/office/drawing/2014/main" id="{A3E8DC10-5DB7-5683-AB72-39BA64F85B68}"/>
              </a:ext>
            </a:extLst>
          </p:cNvPr>
          <p:cNvSpPr txBox="1"/>
          <p:nvPr/>
        </p:nvSpPr>
        <p:spPr>
          <a:xfrm>
            <a:off x="9480047" y="528421"/>
            <a:ext cx="3884397" cy="523220"/>
          </a:xfrm>
          <a:prstGeom prst="rect">
            <a:avLst/>
          </a:prstGeom>
          <a:noFill/>
        </p:spPr>
        <p:txBody>
          <a:bodyPr wrap="none" rtlCol="0">
            <a:spAutoFit/>
          </a:bodyPr>
          <a:lstStyle/>
          <a:p>
            <a:pPr algn="l"/>
            <a:r>
              <a:rPr lang="en-CA" sz="2800" dirty="0">
                <a:solidFill>
                  <a:schemeClr val="accent2"/>
                </a:solidFill>
              </a:rPr>
              <a:t>&lt;paste Form link here&gt;</a:t>
            </a:r>
          </a:p>
        </p:txBody>
      </p:sp>
    </p:spTree>
    <p:extLst>
      <p:ext uri="{BB962C8B-B14F-4D97-AF65-F5344CB8AC3E}">
        <p14:creationId xmlns:p14="http://schemas.microsoft.com/office/powerpoint/2010/main" val="2644032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D5C43-F994-06B4-6E27-A89CEDA567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F1DCCE-BB28-8D37-4E51-A0D85C1B820C}"/>
              </a:ext>
            </a:extLst>
          </p:cNvPr>
          <p:cNvSpPr>
            <a:spLocks noGrp="1"/>
          </p:cNvSpPr>
          <p:nvPr>
            <p:ph type="sldNum" sz="quarter" idx="12"/>
          </p:nvPr>
        </p:nvSpPr>
        <p:spPr/>
        <p:txBody>
          <a:bodyPr/>
          <a:lstStyle/>
          <a:p>
            <a:fld id="{6734F48E-A456-4E2F-B17E-509464F7A050}" type="slidenum">
              <a:rPr lang="en-CA" smtClean="0"/>
              <a:pPr/>
              <a:t>58</a:t>
            </a:fld>
            <a:endParaRPr lang="en-CA"/>
          </a:p>
        </p:txBody>
      </p:sp>
      <p:sp>
        <p:nvSpPr>
          <p:cNvPr id="2" name="Content Placeholder 2">
            <a:extLst>
              <a:ext uri="{FF2B5EF4-FFF2-40B4-BE49-F238E27FC236}">
                <a16:creationId xmlns:a16="http://schemas.microsoft.com/office/drawing/2014/main" id="{2091EED8-9EC1-46B2-589E-3ECC8FF01C13}"/>
              </a:ext>
            </a:extLst>
          </p:cNvPr>
          <p:cNvSpPr txBox="1">
            <a:spLocks/>
          </p:cNvSpPr>
          <p:nvPr/>
        </p:nvSpPr>
        <p:spPr>
          <a:xfrm>
            <a:off x="834480" y="1954560"/>
            <a:ext cx="9505056"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solidFill>
                  <a:schemeClr val="tx2"/>
                </a:solidFill>
              </a:rPr>
              <a:t>How can digital health be leveraged to </a:t>
            </a:r>
            <a:r>
              <a:rPr lang="en-CA" sz="4800" b="1" dirty="0">
                <a:solidFill>
                  <a:schemeClr val="accent5"/>
                </a:solidFill>
              </a:rPr>
              <a:t>improve</a:t>
            </a:r>
            <a:r>
              <a:rPr lang="en-CA" sz="4800" b="1" dirty="0">
                <a:solidFill>
                  <a:schemeClr val="tx2"/>
                </a:solidFill>
              </a:rPr>
              <a:t> health?</a:t>
            </a:r>
          </a:p>
        </p:txBody>
      </p:sp>
      <p:pic>
        <p:nvPicPr>
          <p:cNvPr id="6" name="Graphic 5">
            <a:extLst>
              <a:ext uri="{FF2B5EF4-FFF2-40B4-BE49-F238E27FC236}">
                <a16:creationId xmlns:a16="http://schemas.microsoft.com/office/drawing/2014/main" id="{59818AA0-E0E1-BB47-0F3F-E382E54794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2912" y="4280600"/>
            <a:ext cx="6192688" cy="3434600"/>
          </a:xfrm>
          <a:prstGeom prst="rect">
            <a:avLst/>
          </a:prstGeom>
        </p:spPr>
      </p:pic>
    </p:spTree>
    <p:extLst>
      <p:ext uri="{BB962C8B-B14F-4D97-AF65-F5344CB8AC3E}">
        <p14:creationId xmlns:p14="http://schemas.microsoft.com/office/powerpoint/2010/main" val="3761493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62452C6-D97C-AE1D-C008-D2662F6CDB89}"/>
              </a:ext>
            </a:extLst>
          </p:cNvPr>
          <p:cNvSpPr/>
          <p:nvPr/>
        </p:nvSpPr>
        <p:spPr>
          <a:xfrm>
            <a:off x="5875040" y="2566628"/>
            <a:ext cx="4320480" cy="4104456"/>
          </a:xfrm>
          <a:prstGeom prst="ellipse">
            <a:avLst/>
          </a:prstGeom>
          <a:solidFill>
            <a:srgbClr val="00B0F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4" name="Oval 3">
            <a:extLst>
              <a:ext uri="{FF2B5EF4-FFF2-40B4-BE49-F238E27FC236}">
                <a16:creationId xmlns:a16="http://schemas.microsoft.com/office/drawing/2014/main" id="{8B6DD43A-CBD3-017F-58EA-6D282D0C6490}"/>
              </a:ext>
            </a:extLst>
          </p:cNvPr>
          <p:cNvSpPr/>
          <p:nvPr/>
        </p:nvSpPr>
        <p:spPr>
          <a:xfrm>
            <a:off x="5082952" y="2962672"/>
            <a:ext cx="3456384" cy="3312368"/>
          </a:xfrm>
          <a:prstGeom prst="ellipse">
            <a:avLst/>
          </a:prstGeom>
          <a:solidFill>
            <a:srgbClr val="FFFF00">
              <a:alpha val="45000"/>
            </a:srgb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6" name="TextBox 5">
            <a:extLst>
              <a:ext uri="{FF2B5EF4-FFF2-40B4-BE49-F238E27FC236}">
                <a16:creationId xmlns:a16="http://schemas.microsoft.com/office/drawing/2014/main" id="{4E607D84-E405-8FB3-03D7-E6D762E7F151}"/>
              </a:ext>
            </a:extLst>
          </p:cNvPr>
          <p:cNvSpPr txBox="1"/>
          <p:nvPr/>
        </p:nvSpPr>
        <p:spPr>
          <a:xfrm>
            <a:off x="9835480" y="5868003"/>
            <a:ext cx="2592287" cy="830997"/>
          </a:xfrm>
          <a:prstGeom prst="rect">
            <a:avLst/>
          </a:prstGeom>
          <a:noFill/>
        </p:spPr>
        <p:txBody>
          <a:bodyPr wrap="square" rtlCol="0">
            <a:spAutoFit/>
          </a:bodyPr>
          <a:lstStyle/>
          <a:p>
            <a:pPr algn="ctr"/>
            <a:r>
              <a:rPr lang="en-CA" sz="2400" dirty="0">
                <a:solidFill>
                  <a:schemeClr val="tx2"/>
                </a:solidFill>
                <a:latin typeface="Candara" panose="020E0502030303020204" pitchFamily="34" charset="0"/>
              </a:rPr>
              <a:t>Everything that </a:t>
            </a:r>
            <a:r>
              <a:rPr lang="en-CA" sz="2400" b="1" i="1" u="sng" dirty="0">
                <a:solidFill>
                  <a:schemeClr val="tx2"/>
                </a:solidFill>
                <a:latin typeface="Candara" panose="020E0502030303020204" pitchFamily="34" charset="0"/>
              </a:rPr>
              <a:t>should</a:t>
            </a:r>
            <a:r>
              <a:rPr lang="en-CA" sz="2400" b="1" dirty="0">
                <a:solidFill>
                  <a:schemeClr val="tx2"/>
                </a:solidFill>
                <a:latin typeface="Candara" panose="020E0502030303020204" pitchFamily="34" charset="0"/>
              </a:rPr>
              <a:t> </a:t>
            </a:r>
            <a:r>
              <a:rPr lang="en-CA" sz="2400" dirty="0">
                <a:solidFill>
                  <a:schemeClr val="tx2"/>
                </a:solidFill>
                <a:latin typeface="Candara" panose="020E0502030303020204" pitchFamily="34" charset="0"/>
              </a:rPr>
              <a:t>be done</a:t>
            </a:r>
          </a:p>
        </p:txBody>
      </p:sp>
      <p:cxnSp>
        <p:nvCxnSpPr>
          <p:cNvPr id="9" name="Connector: Elbow 8">
            <a:extLst>
              <a:ext uri="{FF2B5EF4-FFF2-40B4-BE49-F238E27FC236}">
                <a16:creationId xmlns:a16="http://schemas.microsoft.com/office/drawing/2014/main" id="{F62921BB-773B-D64B-D9D4-2BCB4157120C}"/>
              </a:ext>
            </a:extLst>
          </p:cNvPr>
          <p:cNvCxnSpPr>
            <a:stCxn id="3" idx="6"/>
            <a:endCxn id="6" idx="0"/>
          </p:cNvCxnSpPr>
          <p:nvPr/>
        </p:nvCxnSpPr>
        <p:spPr>
          <a:xfrm>
            <a:off x="10195520" y="4618856"/>
            <a:ext cx="936104" cy="124914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57A457F-F25B-9ADA-5FC0-7BBD35A77C9B}"/>
              </a:ext>
            </a:extLst>
          </p:cNvPr>
          <p:cNvSpPr txBox="1"/>
          <p:nvPr/>
        </p:nvSpPr>
        <p:spPr>
          <a:xfrm>
            <a:off x="2670685" y="2962672"/>
            <a:ext cx="2592287" cy="830997"/>
          </a:xfrm>
          <a:prstGeom prst="rect">
            <a:avLst/>
          </a:prstGeom>
          <a:noFill/>
        </p:spPr>
        <p:txBody>
          <a:bodyPr wrap="square" rtlCol="0">
            <a:spAutoFit/>
          </a:bodyPr>
          <a:lstStyle/>
          <a:p>
            <a:pPr algn="ctr"/>
            <a:r>
              <a:rPr lang="en-CA" sz="2400" dirty="0">
                <a:solidFill>
                  <a:schemeClr val="accent6">
                    <a:lumMod val="75000"/>
                  </a:schemeClr>
                </a:solidFill>
                <a:latin typeface="Candara" panose="020E0502030303020204" pitchFamily="34" charset="0"/>
              </a:rPr>
              <a:t>Everything that </a:t>
            </a:r>
            <a:r>
              <a:rPr lang="en-CA" sz="2400" b="1" i="1" u="sng" dirty="0">
                <a:solidFill>
                  <a:schemeClr val="accent6">
                    <a:lumMod val="75000"/>
                  </a:schemeClr>
                </a:solidFill>
                <a:latin typeface="Candara" panose="020E0502030303020204" pitchFamily="34" charset="0"/>
              </a:rPr>
              <a:t>was</a:t>
            </a:r>
            <a:r>
              <a:rPr lang="en-CA" sz="2400" b="1" dirty="0">
                <a:solidFill>
                  <a:schemeClr val="accent6">
                    <a:lumMod val="75000"/>
                  </a:schemeClr>
                </a:solidFill>
                <a:latin typeface="Candara" panose="020E0502030303020204" pitchFamily="34" charset="0"/>
              </a:rPr>
              <a:t> </a:t>
            </a:r>
            <a:r>
              <a:rPr lang="en-CA" sz="2400" dirty="0">
                <a:solidFill>
                  <a:schemeClr val="accent6">
                    <a:lumMod val="75000"/>
                  </a:schemeClr>
                </a:solidFill>
                <a:latin typeface="Candara" panose="020E0502030303020204" pitchFamily="34" charset="0"/>
              </a:rPr>
              <a:t>done</a:t>
            </a:r>
          </a:p>
        </p:txBody>
      </p:sp>
      <p:cxnSp>
        <p:nvCxnSpPr>
          <p:cNvPr id="13" name="Connector: Elbow 12">
            <a:extLst>
              <a:ext uri="{FF2B5EF4-FFF2-40B4-BE49-F238E27FC236}">
                <a16:creationId xmlns:a16="http://schemas.microsoft.com/office/drawing/2014/main" id="{32D816B5-8AD0-9505-8B36-3192DFAB3B5F}"/>
              </a:ext>
            </a:extLst>
          </p:cNvPr>
          <p:cNvCxnSpPr>
            <a:stCxn id="11" idx="2"/>
            <a:endCxn id="4" idx="2"/>
          </p:cNvCxnSpPr>
          <p:nvPr/>
        </p:nvCxnSpPr>
        <p:spPr>
          <a:xfrm rot="16200000" flipH="1">
            <a:off x="4112297" y="3648200"/>
            <a:ext cx="825187" cy="1116123"/>
          </a:xfrm>
          <a:prstGeom prst="bentConnector2">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3B5BB9-7890-FEBE-0225-481FC5156C6E}"/>
              </a:ext>
            </a:extLst>
          </p:cNvPr>
          <p:cNvCxnSpPr/>
          <p:nvPr/>
        </p:nvCxnSpPr>
        <p:spPr>
          <a:xfrm flipH="1">
            <a:off x="4866928" y="5230924"/>
            <a:ext cx="792088" cy="1044116"/>
          </a:xfrm>
          <a:prstGeom prst="line">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6B3E0C-FF1B-0399-1987-1DD1ACAF55F5}"/>
              </a:ext>
            </a:extLst>
          </p:cNvPr>
          <p:cNvCxnSpPr/>
          <p:nvPr/>
        </p:nvCxnSpPr>
        <p:spPr>
          <a:xfrm flipH="1">
            <a:off x="9226754" y="2704308"/>
            <a:ext cx="792088" cy="1044116"/>
          </a:xfrm>
          <a:prstGeom prst="line">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3C0FE8-3284-44E4-A1D9-58B4BCDE0D61}"/>
              </a:ext>
            </a:extLst>
          </p:cNvPr>
          <p:cNvSpPr txBox="1"/>
          <p:nvPr/>
        </p:nvSpPr>
        <p:spPr>
          <a:xfrm>
            <a:off x="3570784" y="6286833"/>
            <a:ext cx="2592287" cy="830997"/>
          </a:xfrm>
          <a:prstGeom prst="rect">
            <a:avLst/>
          </a:prstGeom>
          <a:noFill/>
        </p:spPr>
        <p:txBody>
          <a:bodyPr wrap="square" rtlCol="0">
            <a:spAutoFit/>
          </a:bodyPr>
          <a:lstStyle/>
          <a:p>
            <a:pPr algn="ctr"/>
            <a:r>
              <a:rPr lang="en-CA" sz="2400" dirty="0">
                <a:solidFill>
                  <a:schemeClr val="accent2"/>
                </a:solidFill>
                <a:latin typeface="Candara" panose="020E0502030303020204" pitchFamily="34" charset="0"/>
              </a:rPr>
              <a:t>Errors of </a:t>
            </a:r>
            <a:r>
              <a:rPr lang="en-CA" sz="2400" b="1" dirty="0">
                <a:solidFill>
                  <a:schemeClr val="accent2"/>
                </a:solidFill>
                <a:latin typeface="Candara" panose="020E0502030303020204" pitchFamily="34" charset="0"/>
              </a:rPr>
              <a:t>Commission</a:t>
            </a:r>
          </a:p>
        </p:txBody>
      </p:sp>
      <p:sp>
        <p:nvSpPr>
          <p:cNvPr id="19" name="TextBox 18">
            <a:extLst>
              <a:ext uri="{FF2B5EF4-FFF2-40B4-BE49-F238E27FC236}">
                <a16:creationId xmlns:a16="http://schemas.microsoft.com/office/drawing/2014/main" id="{3ACC8FE9-C5AA-59D1-EACF-BDE7EDECB9C1}"/>
              </a:ext>
            </a:extLst>
          </p:cNvPr>
          <p:cNvSpPr txBox="1"/>
          <p:nvPr/>
        </p:nvSpPr>
        <p:spPr>
          <a:xfrm>
            <a:off x="8730645" y="1879647"/>
            <a:ext cx="2592287" cy="830997"/>
          </a:xfrm>
          <a:prstGeom prst="rect">
            <a:avLst/>
          </a:prstGeom>
          <a:noFill/>
        </p:spPr>
        <p:txBody>
          <a:bodyPr wrap="square" rtlCol="0">
            <a:spAutoFit/>
          </a:bodyPr>
          <a:lstStyle/>
          <a:p>
            <a:pPr algn="ctr"/>
            <a:r>
              <a:rPr lang="en-CA" sz="2400" dirty="0">
                <a:solidFill>
                  <a:schemeClr val="accent2"/>
                </a:solidFill>
                <a:latin typeface="Candara" panose="020E0502030303020204" pitchFamily="34" charset="0"/>
              </a:rPr>
              <a:t>Errors of </a:t>
            </a:r>
          </a:p>
          <a:p>
            <a:pPr algn="ctr"/>
            <a:r>
              <a:rPr lang="en-CA" sz="2400" b="1" dirty="0">
                <a:solidFill>
                  <a:schemeClr val="accent2"/>
                </a:solidFill>
                <a:latin typeface="Candara" panose="020E0502030303020204" pitchFamily="34" charset="0"/>
              </a:rPr>
              <a:t>Omission</a:t>
            </a:r>
          </a:p>
        </p:txBody>
      </p:sp>
      <p:sp>
        <p:nvSpPr>
          <p:cNvPr id="23" name="TextBox 22">
            <a:extLst>
              <a:ext uri="{FF2B5EF4-FFF2-40B4-BE49-F238E27FC236}">
                <a16:creationId xmlns:a16="http://schemas.microsoft.com/office/drawing/2014/main" id="{4C790011-07CF-B7E8-D092-C0E44F3B6A53}"/>
              </a:ext>
            </a:extLst>
          </p:cNvPr>
          <p:cNvSpPr txBox="1"/>
          <p:nvPr/>
        </p:nvSpPr>
        <p:spPr>
          <a:xfrm>
            <a:off x="5883046" y="4388022"/>
            <a:ext cx="2592287" cy="461665"/>
          </a:xfrm>
          <a:prstGeom prst="rect">
            <a:avLst/>
          </a:prstGeom>
          <a:noFill/>
        </p:spPr>
        <p:txBody>
          <a:bodyPr wrap="square" rtlCol="0">
            <a:spAutoFit/>
          </a:bodyPr>
          <a:lstStyle/>
          <a:p>
            <a:pPr algn="ctr"/>
            <a:r>
              <a:rPr lang="en-CA" sz="2400" b="1" dirty="0">
                <a:solidFill>
                  <a:schemeClr val="accent5"/>
                </a:solidFill>
                <a:latin typeface="Candara" panose="020E0502030303020204" pitchFamily="34" charset="0"/>
              </a:rPr>
              <a:t>The GREEN ZONE</a:t>
            </a:r>
          </a:p>
        </p:txBody>
      </p:sp>
      <p:sp>
        <p:nvSpPr>
          <p:cNvPr id="2" name="Slide Number Placeholder 1">
            <a:extLst>
              <a:ext uri="{FF2B5EF4-FFF2-40B4-BE49-F238E27FC236}">
                <a16:creationId xmlns:a16="http://schemas.microsoft.com/office/drawing/2014/main" id="{C0C72D94-2763-5229-B306-10A6601A3846}"/>
              </a:ext>
            </a:extLst>
          </p:cNvPr>
          <p:cNvSpPr>
            <a:spLocks noGrp="1"/>
          </p:cNvSpPr>
          <p:nvPr>
            <p:ph type="sldNum" sz="quarter" idx="12"/>
          </p:nvPr>
        </p:nvSpPr>
        <p:spPr/>
        <p:txBody>
          <a:bodyPr/>
          <a:lstStyle/>
          <a:p>
            <a:fld id="{6734F48E-A456-4E2F-B17E-509464F7A050}" type="slidenum">
              <a:rPr lang="en-CA" smtClean="0"/>
              <a:pPr/>
              <a:t>59</a:t>
            </a:fld>
            <a:endParaRPr lang="en-CA"/>
          </a:p>
        </p:txBody>
      </p:sp>
      <p:sp>
        <p:nvSpPr>
          <p:cNvPr id="7" name="TextBox 6">
            <a:extLst>
              <a:ext uri="{FF2B5EF4-FFF2-40B4-BE49-F238E27FC236}">
                <a16:creationId xmlns:a16="http://schemas.microsoft.com/office/drawing/2014/main" id="{6B1215B1-7DCA-F2F3-6167-B894E122285A}"/>
              </a:ext>
            </a:extLst>
          </p:cNvPr>
          <p:cNvSpPr txBox="1"/>
          <p:nvPr/>
        </p:nvSpPr>
        <p:spPr>
          <a:xfrm>
            <a:off x="1371617" y="438036"/>
            <a:ext cx="11887165" cy="1077218"/>
          </a:xfrm>
          <a:prstGeom prst="rect">
            <a:avLst/>
          </a:prstGeom>
          <a:noFill/>
        </p:spPr>
        <p:txBody>
          <a:bodyPr wrap="none" rtlCol="0">
            <a:spAutoFit/>
          </a:bodyPr>
          <a:lstStyle/>
          <a:p>
            <a:pPr algn="ctr"/>
            <a:r>
              <a:rPr lang="en-CA" sz="3200" dirty="0">
                <a:solidFill>
                  <a:schemeClr val="tx2"/>
                </a:solidFill>
              </a:rPr>
              <a:t>Theory of change: </a:t>
            </a:r>
          </a:p>
          <a:p>
            <a:pPr algn="ctr"/>
            <a:r>
              <a:rPr lang="en-CA" sz="3200" dirty="0">
                <a:solidFill>
                  <a:schemeClr val="tx2"/>
                </a:solidFill>
              </a:rPr>
              <a:t>“We want to </a:t>
            </a:r>
            <a:r>
              <a:rPr lang="en-CA" sz="3200" b="1" i="1" dirty="0">
                <a:solidFill>
                  <a:schemeClr val="tx2"/>
                </a:solidFill>
              </a:rPr>
              <a:t>maximize</a:t>
            </a:r>
            <a:r>
              <a:rPr lang="en-CA" sz="3200" dirty="0">
                <a:solidFill>
                  <a:schemeClr val="tx2"/>
                </a:solidFill>
              </a:rPr>
              <a:t> the care delivered in the </a:t>
            </a:r>
            <a:r>
              <a:rPr lang="en-CA" sz="3200" b="1" dirty="0">
                <a:solidFill>
                  <a:schemeClr val="accent5"/>
                </a:solidFill>
              </a:rPr>
              <a:t>GREEN ZONE</a:t>
            </a:r>
            <a:r>
              <a:rPr lang="en-CA" sz="3200" dirty="0">
                <a:solidFill>
                  <a:schemeClr val="tx2"/>
                </a:solidFill>
              </a:rPr>
              <a:t>.”</a:t>
            </a:r>
          </a:p>
        </p:txBody>
      </p:sp>
    </p:spTree>
    <p:extLst>
      <p:ext uri="{BB962C8B-B14F-4D97-AF65-F5344CB8AC3E}">
        <p14:creationId xmlns:p14="http://schemas.microsoft.com/office/powerpoint/2010/main" val="1768091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DIGITAL </a:t>
            </a:r>
            <a:r>
              <a:rPr lang="en-CA" b="1" i="1" dirty="0"/>
              <a:t>READINESS</a:t>
            </a:r>
            <a:r>
              <a:rPr lang="en-CA" dirty="0"/>
              <a:t>?</a:t>
            </a:r>
          </a:p>
        </p:txBody>
      </p:sp>
      <p:sp>
        <p:nvSpPr>
          <p:cNvPr id="3" name="Content Placeholder 2">
            <a:extLst>
              <a:ext uri="{FF2B5EF4-FFF2-40B4-BE49-F238E27FC236}">
                <a16:creationId xmlns:a16="http://schemas.microsoft.com/office/drawing/2014/main" id="{03E282C2-2919-A1D3-666B-B2482397A566}"/>
              </a:ext>
            </a:extLst>
          </p:cNvPr>
          <p:cNvSpPr>
            <a:spLocks noGrp="1"/>
          </p:cNvSpPr>
          <p:nvPr>
            <p:ph idx="1"/>
          </p:nvPr>
        </p:nvSpPr>
        <p:spPr>
          <a:xfrm>
            <a:off x="731520" y="1920243"/>
            <a:ext cx="12128296" cy="5431155"/>
          </a:xfrm>
        </p:spPr>
        <p:txBody>
          <a:bodyPr>
            <a:normAutofit/>
          </a:bodyPr>
          <a:lstStyle/>
          <a:p>
            <a:pPr>
              <a:lnSpc>
                <a:spcPts val="4240"/>
              </a:lnSpc>
            </a:pPr>
            <a:r>
              <a:rPr lang="en-CA" sz="2800" dirty="0"/>
              <a:t>&lt;lookup the country entry on the Global Digital Health Monitor; prepare a set of slides summarizing the assessment findings: </a:t>
            </a:r>
            <a:r>
              <a:rPr lang="en-CA" sz="2800" dirty="0">
                <a:hlinkClick r:id="rId2"/>
              </a:rPr>
              <a:t>https://digitalhealthmonitor.org/</a:t>
            </a:r>
            <a:r>
              <a:rPr lang="en-CA" sz="2800" dirty="0"/>
              <a:t>&gt;</a:t>
            </a:r>
          </a:p>
          <a:p>
            <a:pPr>
              <a:lnSpc>
                <a:spcPts val="4240"/>
              </a:lnSpc>
            </a:pPr>
            <a:r>
              <a:rPr lang="en-CA" sz="2800" dirty="0"/>
              <a:t>&lt;leverage the GSMA site to obtain mobile network coverage maps from the top network operators: </a:t>
            </a:r>
            <a:r>
              <a:rPr lang="en-CA" sz="2800" dirty="0">
                <a:hlinkClick r:id="rId3"/>
              </a:rPr>
              <a:t>https://www.gsma.com/coverage/</a:t>
            </a:r>
            <a:r>
              <a:rPr lang="en-CA" sz="2800" dirty="0"/>
              <a:t>&gt; </a:t>
            </a:r>
          </a:p>
          <a:p>
            <a:pPr>
              <a:lnSpc>
                <a:spcPts val="4240"/>
              </a:lnSpc>
            </a:pPr>
            <a:r>
              <a:rPr lang="en-CA" sz="2800" dirty="0"/>
              <a:t>&lt;show coverage maps for main network operators, one map per slide&gt;</a:t>
            </a:r>
          </a:p>
          <a:p>
            <a:pPr>
              <a:lnSpc>
                <a:spcPts val="4240"/>
              </a:lnSpc>
            </a:pPr>
            <a:r>
              <a:rPr lang="en-CA" sz="2800" dirty="0"/>
              <a:t>NOTE: example from Botswana</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6</a:t>
            </a:fld>
            <a:endParaRPr lang="en-CA"/>
          </a:p>
        </p:txBody>
      </p:sp>
    </p:spTree>
    <p:extLst>
      <p:ext uri="{BB962C8B-B14F-4D97-AF65-F5344CB8AC3E}">
        <p14:creationId xmlns:p14="http://schemas.microsoft.com/office/powerpoint/2010/main" val="2245878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18BB-594C-40D2-A6C5-9F05862B6190}"/>
              </a:ext>
            </a:extLst>
          </p:cNvPr>
          <p:cNvSpPr>
            <a:spLocks noGrp="1"/>
          </p:cNvSpPr>
          <p:nvPr>
            <p:ph type="title"/>
          </p:nvPr>
        </p:nvSpPr>
        <p:spPr/>
        <p:txBody>
          <a:bodyPr>
            <a:normAutofit/>
          </a:bodyPr>
          <a:lstStyle/>
          <a:p>
            <a:r>
              <a:rPr lang="en-CA" dirty="0"/>
              <a:t>HOW CAN DIGITAL HEALTH IMPROVE </a:t>
            </a:r>
            <a:r>
              <a:rPr lang="en-CA" b="1" dirty="0">
                <a:solidFill>
                  <a:schemeClr val="accent5"/>
                </a:solidFill>
              </a:rPr>
              <a:t>CARE</a:t>
            </a:r>
            <a:r>
              <a:rPr lang="en-CA" dirty="0"/>
              <a:t>?</a:t>
            </a:r>
          </a:p>
        </p:txBody>
      </p:sp>
      <p:sp>
        <p:nvSpPr>
          <p:cNvPr id="3" name="Content Placeholder 2">
            <a:extLst>
              <a:ext uri="{FF2B5EF4-FFF2-40B4-BE49-F238E27FC236}">
                <a16:creationId xmlns:a16="http://schemas.microsoft.com/office/drawing/2014/main" id="{A5848DAC-29DE-4410-8511-55290069A451}"/>
              </a:ext>
            </a:extLst>
          </p:cNvPr>
          <p:cNvSpPr>
            <a:spLocks noGrp="1"/>
          </p:cNvSpPr>
          <p:nvPr>
            <p:ph idx="1"/>
          </p:nvPr>
        </p:nvSpPr>
        <p:spPr>
          <a:xfrm>
            <a:off x="731520" y="1920243"/>
            <a:ext cx="11984280" cy="5431155"/>
          </a:xfrm>
        </p:spPr>
        <p:txBody>
          <a:bodyPr>
            <a:normAutofit/>
          </a:bodyPr>
          <a:lstStyle/>
          <a:p>
            <a:r>
              <a:rPr lang="en-CA" sz="3200" dirty="0"/>
              <a:t>For many diseases / conditions, normative bodies publish best-practice care guidelines.</a:t>
            </a:r>
          </a:p>
          <a:p>
            <a:endParaRPr lang="en-CA" sz="3200" dirty="0"/>
          </a:p>
          <a:p>
            <a:r>
              <a:rPr lang="en-CA" sz="3200" dirty="0"/>
              <a:t>Leveraging the HL7 FHIR® standard, these normative care guidelines can be expressed as conformance-testable Computable Care Guidelines (CCGs).</a:t>
            </a:r>
          </a:p>
          <a:p>
            <a:endParaRPr lang="en-CA" sz="3200" dirty="0"/>
          </a:p>
          <a:p>
            <a:r>
              <a:rPr lang="en-CA" sz="3200" dirty="0"/>
              <a:t>Reflecting on </a:t>
            </a:r>
            <a:r>
              <a:rPr lang="en-CA" sz="3200" b="1" dirty="0">
                <a:solidFill>
                  <a:schemeClr val="accent5"/>
                </a:solidFill>
              </a:rPr>
              <a:t>Interaction 1.2 </a:t>
            </a:r>
            <a:r>
              <a:rPr lang="en-CA" sz="3200" dirty="0"/>
              <a:t>– what guideline-based </a:t>
            </a:r>
            <a:r>
              <a:rPr lang="en-CA" sz="3200" b="1" dirty="0">
                <a:solidFill>
                  <a:schemeClr val="accent5"/>
                </a:solidFill>
              </a:rPr>
              <a:t>care</a:t>
            </a:r>
            <a:r>
              <a:rPr lang="en-CA" sz="3200" b="1" i="1" dirty="0"/>
              <a:t> </a:t>
            </a:r>
            <a:r>
              <a:rPr lang="en-CA" sz="3200" dirty="0"/>
              <a:t>workflows should we consider?</a:t>
            </a:r>
          </a:p>
        </p:txBody>
      </p:sp>
      <p:sp>
        <p:nvSpPr>
          <p:cNvPr id="4" name="Slide Number Placeholder 3">
            <a:extLst>
              <a:ext uri="{FF2B5EF4-FFF2-40B4-BE49-F238E27FC236}">
                <a16:creationId xmlns:a16="http://schemas.microsoft.com/office/drawing/2014/main" id="{84EFF2A3-FD0A-410A-BFBC-3DCB3CF9F142}"/>
              </a:ext>
            </a:extLst>
          </p:cNvPr>
          <p:cNvSpPr>
            <a:spLocks noGrp="1"/>
          </p:cNvSpPr>
          <p:nvPr>
            <p:ph type="sldNum" sz="quarter" idx="12"/>
          </p:nvPr>
        </p:nvSpPr>
        <p:spPr/>
        <p:txBody>
          <a:bodyPr/>
          <a:lstStyle/>
          <a:p>
            <a:fld id="{6734F48E-A456-4E2F-B17E-509464F7A050}" type="slidenum">
              <a:rPr lang="en-CA" smtClean="0"/>
              <a:pPr/>
              <a:t>60</a:t>
            </a:fld>
            <a:endParaRPr lang="en-CA"/>
          </a:p>
        </p:txBody>
      </p:sp>
    </p:spTree>
    <p:extLst>
      <p:ext uri="{BB962C8B-B14F-4D97-AF65-F5344CB8AC3E}">
        <p14:creationId xmlns:p14="http://schemas.microsoft.com/office/powerpoint/2010/main" val="26337974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453DAC-23D8-436F-896E-7D29108C7EB3}"/>
              </a:ext>
            </a:extLst>
          </p:cNvPr>
          <p:cNvSpPr txBox="1"/>
          <p:nvPr/>
        </p:nvSpPr>
        <p:spPr>
          <a:xfrm>
            <a:off x="7027168" y="2170584"/>
            <a:ext cx="4545090" cy="830997"/>
          </a:xfrm>
          <a:prstGeom prst="rect">
            <a:avLst/>
          </a:prstGeom>
          <a:noFill/>
        </p:spPr>
        <p:txBody>
          <a:bodyPr wrap="none" rtlCol="0">
            <a:spAutoFit/>
          </a:bodyPr>
          <a:lstStyle/>
          <a:p>
            <a:pPr algn="l"/>
            <a:r>
              <a:rPr lang="en-CA" sz="4800" dirty="0">
                <a:solidFill>
                  <a:schemeClr val="tx2"/>
                </a:solidFill>
              </a:rPr>
              <a:t>Level 1: Narrative</a:t>
            </a:r>
          </a:p>
        </p:txBody>
      </p:sp>
      <p:sp>
        <p:nvSpPr>
          <p:cNvPr id="6" name="TextBox 5">
            <a:extLst>
              <a:ext uri="{FF2B5EF4-FFF2-40B4-BE49-F238E27FC236}">
                <a16:creationId xmlns:a16="http://schemas.microsoft.com/office/drawing/2014/main" id="{F40D5EB5-1AA5-4680-AECB-83DF0807FF72}"/>
              </a:ext>
            </a:extLst>
          </p:cNvPr>
          <p:cNvSpPr txBox="1"/>
          <p:nvPr/>
        </p:nvSpPr>
        <p:spPr>
          <a:xfrm>
            <a:off x="7027168" y="3243447"/>
            <a:ext cx="6237541" cy="830997"/>
          </a:xfrm>
          <a:prstGeom prst="rect">
            <a:avLst/>
          </a:prstGeom>
          <a:noFill/>
        </p:spPr>
        <p:txBody>
          <a:bodyPr wrap="none" rtlCol="0">
            <a:spAutoFit/>
          </a:bodyPr>
          <a:lstStyle/>
          <a:p>
            <a:pPr algn="l"/>
            <a:r>
              <a:rPr lang="en-CA" sz="4800">
                <a:solidFill>
                  <a:schemeClr val="tx2"/>
                </a:solidFill>
              </a:rPr>
              <a:t>Level 2: Semi-structured</a:t>
            </a:r>
          </a:p>
        </p:txBody>
      </p:sp>
      <p:sp>
        <p:nvSpPr>
          <p:cNvPr id="7" name="TextBox 6">
            <a:extLst>
              <a:ext uri="{FF2B5EF4-FFF2-40B4-BE49-F238E27FC236}">
                <a16:creationId xmlns:a16="http://schemas.microsoft.com/office/drawing/2014/main" id="{E07651F1-805D-4FDC-9577-FEE34D416A90}"/>
              </a:ext>
            </a:extLst>
          </p:cNvPr>
          <p:cNvSpPr txBox="1"/>
          <p:nvPr/>
        </p:nvSpPr>
        <p:spPr>
          <a:xfrm>
            <a:off x="7027168" y="4316310"/>
            <a:ext cx="5280100" cy="830997"/>
          </a:xfrm>
          <a:prstGeom prst="rect">
            <a:avLst/>
          </a:prstGeom>
          <a:noFill/>
        </p:spPr>
        <p:txBody>
          <a:bodyPr wrap="none" rtlCol="0">
            <a:spAutoFit/>
          </a:bodyPr>
          <a:lstStyle/>
          <a:p>
            <a:pPr algn="l"/>
            <a:r>
              <a:rPr lang="en-CA" sz="4800">
                <a:solidFill>
                  <a:schemeClr val="tx2"/>
                </a:solidFill>
              </a:rPr>
              <a:t>Level 3: Computable</a:t>
            </a:r>
          </a:p>
        </p:txBody>
      </p:sp>
      <p:sp>
        <p:nvSpPr>
          <p:cNvPr id="8" name="TextBox 7">
            <a:extLst>
              <a:ext uri="{FF2B5EF4-FFF2-40B4-BE49-F238E27FC236}">
                <a16:creationId xmlns:a16="http://schemas.microsoft.com/office/drawing/2014/main" id="{27A742CC-E41A-496C-B017-255B841A7721}"/>
              </a:ext>
            </a:extLst>
          </p:cNvPr>
          <p:cNvSpPr txBox="1"/>
          <p:nvPr/>
        </p:nvSpPr>
        <p:spPr>
          <a:xfrm>
            <a:off x="7027168" y="5389172"/>
            <a:ext cx="6183552" cy="830997"/>
          </a:xfrm>
          <a:prstGeom prst="rect">
            <a:avLst/>
          </a:prstGeom>
          <a:noFill/>
        </p:spPr>
        <p:txBody>
          <a:bodyPr wrap="none" rtlCol="0">
            <a:spAutoFit/>
          </a:bodyPr>
          <a:lstStyle/>
          <a:p>
            <a:pPr algn="l"/>
            <a:r>
              <a:rPr lang="en-CA" sz="4800">
                <a:solidFill>
                  <a:schemeClr val="tx2"/>
                </a:solidFill>
              </a:rPr>
              <a:t>Level 4: Operationalized</a:t>
            </a:r>
          </a:p>
        </p:txBody>
      </p:sp>
      <p:sp>
        <p:nvSpPr>
          <p:cNvPr id="2" name="Slide Number Placeholder 1">
            <a:extLst>
              <a:ext uri="{FF2B5EF4-FFF2-40B4-BE49-F238E27FC236}">
                <a16:creationId xmlns:a16="http://schemas.microsoft.com/office/drawing/2014/main" id="{464A821F-BD3A-46C8-8E0F-1F1BCC151EE0}"/>
              </a:ext>
            </a:extLst>
          </p:cNvPr>
          <p:cNvSpPr>
            <a:spLocks noGrp="1"/>
          </p:cNvSpPr>
          <p:nvPr>
            <p:ph type="sldNum" sz="quarter" idx="12"/>
          </p:nvPr>
        </p:nvSpPr>
        <p:spPr/>
        <p:txBody>
          <a:bodyPr/>
          <a:lstStyle/>
          <a:p>
            <a:fld id="{6734F48E-A456-4E2F-B17E-509464F7A050}" type="slidenum">
              <a:rPr lang="en-CA" smtClean="0"/>
              <a:pPr/>
              <a:t>61</a:t>
            </a:fld>
            <a:endParaRPr lang="en-CA"/>
          </a:p>
        </p:txBody>
      </p:sp>
      <p:pic>
        <p:nvPicPr>
          <p:cNvPr id="9" name="Graphic 8">
            <a:extLst>
              <a:ext uri="{FF2B5EF4-FFF2-40B4-BE49-F238E27FC236}">
                <a16:creationId xmlns:a16="http://schemas.microsoft.com/office/drawing/2014/main" id="{E94C53FE-A87E-D71E-FD43-16AAA77DC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70182" y="2067663"/>
            <a:ext cx="4595530" cy="4248472"/>
          </a:xfrm>
          <a:prstGeom prst="rect">
            <a:avLst/>
          </a:prstGeom>
        </p:spPr>
      </p:pic>
      <p:pic>
        <p:nvPicPr>
          <p:cNvPr id="11" name="Graphic 10" descr="Tick with solid fill">
            <a:extLst>
              <a:ext uri="{FF2B5EF4-FFF2-40B4-BE49-F238E27FC236}">
                <a16:creationId xmlns:a16="http://schemas.microsoft.com/office/drawing/2014/main" id="{1125D312-386A-42D3-CFE0-FB025DA316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1246" y="2236339"/>
            <a:ext cx="914400" cy="914400"/>
          </a:xfrm>
          <a:prstGeom prst="rect">
            <a:avLst/>
          </a:prstGeom>
        </p:spPr>
      </p:pic>
      <p:pic>
        <p:nvPicPr>
          <p:cNvPr id="12" name="Graphic 11" descr="Tick with solid fill">
            <a:extLst>
              <a:ext uri="{FF2B5EF4-FFF2-40B4-BE49-F238E27FC236}">
                <a16:creationId xmlns:a16="http://schemas.microsoft.com/office/drawing/2014/main" id="{FED58447-A2D5-BF53-8F29-815078D1A0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1246" y="3253770"/>
            <a:ext cx="914400" cy="914400"/>
          </a:xfrm>
          <a:prstGeom prst="rect">
            <a:avLst/>
          </a:prstGeom>
        </p:spPr>
      </p:pic>
      <p:pic>
        <p:nvPicPr>
          <p:cNvPr id="13" name="Graphic 12" descr="Tick with solid fill">
            <a:extLst>
              <a:ext uri="{FF2B5EF4-FFF2-40B4-BE49-F238E27FC236}">
                <a16:creationId xmlns:a16="http://schemas.microsoft.com/office/drawing/2014/main" id="{6FF84542-2AFC-26B0-E692-6006B4F5D1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1246" y="4271201"/>
            <a:ext cx="914400" cy="914400"/>
          </a:xfrm>
          <a:prstGeom prst="rect">
            <a:avLst/>
          </a:prstGeom>
        </p:spPr>
      </p:pic>
      <p:pic>
        <p:nvPicPr>
          <p:cNvPr id="14" name="Graphic 13" descr="Tick with solid fill">
            <a:extLst>
              <a:ext uri="{FF2B5EF4-FFF2-40B4-BE49-F238E27FC236}">
                <a16:creationId xmlns:a16="http://schemas.microsoft.com/office/drawing/2014/main" id="{82AF38B3-581C-9A71-5FED-DAA9272B40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1246" y="5288632"/>
            <a:ext cx="914400" cy="914400"/>
          </a:xfrm>
          <a:prstGeom prst="rect">
            <a:avLst/>
          </a:prstGeom>
        </p:spPr>
      </p:pic>
      <p:sp>
        <p:nvSpPr>
          <p:cNvPr id="15" name="Rectangle 14">
            <a:extLst>
              <a:ext uri="{FF2B5EF4-FFF2-40B4-BE49-F238E27FC236}">
                <a16:creationId xmlns:a16="http://schemas.microsoft.com/office/drawing/2014/main" id="{02A03038-22E8-F754-2FC4-9A8BD696C466}"/>
              </a:ext>
            </a:extLst>
          </p:cNvPr>
          <p:cNvSpPr/>
          <p:nvPr/>
        </p:nvSpPr>
        <p:spPr>
          <a:xfrm>
            <a:off x="5659016" y="2170584"/>
            <a:ext cx="1152128" cy="98015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6" name="Rectangle 15">
            <a:extLst>
              <a:ext uri="{FF2B5EF4-FFF2-40B4-BE49-F238E27FC236}">
                <a16:creationId xmlns:a16="http://schemas.microsoft.com/office/drawing/2014/main" id="{0908019A-F819-C315-5DA9-015405BB785D}"/>
              </a:ext>
            </a:extLst>
          </p:cNvPr>
          <p:cNvSpPr/>
          <p:nvPr/>
        </p:nvSpPr>
        <p:spPr>
          <a:xfrm>
            <a:off x="5659016" y="3211744"/>
            <a:ext cx="1152128" cy="98015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7" name="Rectangle 16">
            <a:extLst>
              <a:ext uri="{FF2B5EF4-FFF2-40B4-BE49-F238E27FC236}">
                <a16:creationId xmlns:a16="http://schemas.microsoft.com/office/drawing/2014/main" id="{DCA63020-8BB0-7A47-3715-9AB1559CA116}"/>
              </a:ext>
            </a:extLst>
          </p:cNvPr>
          <p:cNvSpPr/>
          <p:nvPr/>
        </p:nvSpPr>
        <p:spPr>
          <a:xfrm>
            <a:off x="5659016" y="4247472"/>
            <a:ext cx="1152128" cy="98015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8" name="Rectangle 17">
            <a:extLst>
              <a:ext uri="{FF2B5EF4-FFF2-40B4-BE49-F238E27FC236}">
                <a16:creationId xmlns:a16="http://schemas.microsoft.com/office/drawing/2014/main" id="{4279CCA5-378D-3111-4159-642958934CB1}"/>
              </a:ext>
            </a:extLst>
          </p:cNvPr>
          <p:cNvSpPr/>
          <p:nvPr/>
        </p:nvSpPr>
        <p:spPr>
          <a:xfrm>
            <a:off x="5659016" y="5288632"/>
            <a:ext cx="1152128" cy="98015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Tree>
    <p:extLst>
      <p:ext uri="{BB962C8B-B14F-4D97-AF65-F5344CB8AC3E}">
        <p14:creationId xmlns:p14="http://schemas.microsoft.com/office/powerpoint/2010/main" val="2693818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8E78-2AB2-4E59-932C-BD69B140AAE2}"/>
              </a:ext>
            </a:extLst>
          </p:cNvPr>
          <p:cNvPicPr>
            <a:picLocks noChangeAspect="1"/>
          </p:cNvPicPr>
          <p:nvPr/>
        </p:nvPicPr>
        <p:blipFill>
          <a:blip r:embed="rId3"/>
          <a:stretch>
            <a:fillRect/>
          </a:stretch>
        </p:blipFill>
        <p:spPr>
          <a:xfrm>
            <a:off x="1986608" y="1594520"/>
            <a:ext cx="11073916" cy="4631116"/>
          </a:xfrm>
          <a:prstGeom prst="rect">
            <a:avLst/>
          </a:prstGeom>
        </p:spPr>
      </p:pic>
      <p:sp>
        <p:nvSpPr>
          <p:cNvPr id="3" name="Rectangle: Rounded Corners 2">
            <a:extLst>
              <a:ext uri="{FF2B5EF4-FFF2-40B4-BE49-F238E27FC236}">
                <a16:creationId xmlns:a16="http://schemas.microsoft.com/office/drawing/2014/main" id="{90EA247D-EB3B-4C4C-B762-AE6C80149E95}"/>
              </a:ext>
            </a:extLst>
          </p:cNvPr>
          <p:cNvSpPr/>
          <p:nvPr/>
        </p:nvSpPr>
        <p:spPr>
          <a:xfrm>
            <a:off x="2346648" y="1810544"/>
            <a:ext cx="1656184" cy="4176464"/>
          </a:xfrm>
          <a:prstGeom prst="roundRect">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 name="Slide Number Placeholder 1">
            <a:extLst>
              <a:ext uri="{FF2B5EF4-FFF2-40B4-BE49-F238E27FC236}">
                <a16:creationId xmlns:a16="http://schemas.microsoft.com/office/drawing/2014/main" id="{209E824D-928E-4521-B7D5-F4C631D8CAB4}"/>
              </a:ext>
            </a:extLst>
          </p:cNvPr>
          <p:cNvSpPr>
            <a:spLocks noGrp="1"/>
          </p:cNvSpPr>
          <p:nvPr>
            <p:ph type="sldNum" sz="quarter" idx="12"/>
          </p:nvPr>
        </p:nvSpPr>
        <p:spPr/>
        <p:txBody>
          <a:bodyPr/>
          <a:lstStyle/>
          <a:p>
            <a:fld id="{6734F48E-A456-4E2F-B17E-509464F7A050}" type="slidenum">
              <a:rPr lang="en-CA" smtClean="0"/>
              <a:pPr/>
              <a:t>62</a:t>
            </a:fld>
            <a:endParaRPr lang="en-CA"/>
          </a:p>
        </p:txBody>
      </p:sp>
      <p:sp>
        <p:nvSpPr>
          <p:cNvPr id="5" name="TextBox 4">
            <a:extLst>
              <a:ext uri="{FF2B5EF4-FFF2-40B4-BE49-F238E27FC236}">
                <a16:creationId xmlns:a16="http://schemas.microsoft.com/office/drawing/2014/main" id="{A16E4AA8-5011-8C5B-2A85-4784F1F1B251}"/>
              </a:ext>
            </a:extLst>
          </p:cNvPr>
          <p:cNvSpPr txBox="1"/>
          <p:nvPr/>
        </p:nvSpPr>
        <p:spPr>
          <a:xfrm>
            <a:off x="2476215" y="6372918"/>
            <a:ext cx="10945216" cy="830997"/>
          </a:xfrm>
          <a:prstGeom prst="rect">
            <a:avLst/>
          </a:prstGeom>
          <a:noFill/>
        </p:spPr>
        <p:txBody>
          <a:bodyPr wrap="square" rtlCol="0">
            <a:spAutoFit/>
          </a:bodyPr>
          <a:lstStyle/>
          <a:p>
            <a:pPr algn="l"/>
            <a:r>
              <a:rPr lang="en-US" sz="2400" dirty="0">
                <a:solidFill>
                  <a:schemeClr val="accent2"/>
                </a:solidFill>
              </a:rPr>
              <a:t>At Level 1 (or </a:t>
            </a:r>
            <a:r>
              <a:rPr lang="en-US" sz="2400" b="1" dirty="0">
                <a:solidFill>
                  <a:schemeClr val="accent2"/>
                </a:solidFill>
              </a:rPr>
              <a:t>L1</a:t>
            </a:r>
            <a:r>
              <a:rPr lang="en-US" sz="2400" dirty="0">
                <a:solidFill>
                  <a:schemeClr val="accent2"/>
                </a:solidFill>
              </a:rPr>
              <a:t>) are the </a:t>
            </a:r>
            <a:r>
              <a:rPr lang="en-US" sz="2400" b="1" dirty="0">
                <a:solidFill>
                  <a:schemeClr val="accent2"/>
                </a:solidFill>
              </a:rPr>
              <a:t>narrative</a:t>
            </a:r>
            <a:r>
              <a:rPr lang="en-US" sz="2400" dirty="0">
                <a:solidFill>
                  <a:schemeClr val="accent2"/>
                </a:solidFill>
              </a:rPr>
              <a:t> guidelines published by WHO or by normative national bodies such as the CDC or Diabetes Canada (as examples).</a:t>
            </a:r>
          </a:p>
        </p:txBody>
      </p:sp>
    </p:spTree>
    <p:extLst>
      <p:ext uri="{BB962C8B-B14F-4D97-AF65-F5344CB8AC3E}">
        <p14:creationId xmlns:p14="http://schemas.microsoft.com/office/powerpoint/2010/main" val="3749608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8E78-2AB2-4E59-932C-BD69B140AAE2}"/>
              </a:ext>
            </a:extLst>
          </p:cNvPr>
          <p:cNvPicPr>
            <a:picLocks noChangeAspect="1"/>
          </p:cNvPicPr>
          <p:nvPr/>
        </p:nvPicPr>
        <p:blipFill>
          <a:blip r:embed="rId3"/>
          <a:stretch>
            <a:fillRect/>
          </a:stretch>
        </p:blipFill>
        <p:spPr>
          <a:xfrm>
            <a:off x="1986608" y="1594520"/>
            <a:ext cx="11073916" cy="4631116"/>
          </a:xfrm>
          <a:prstGeom prst="rect">
            <a:avLst/>
          </a:prstGeom>
        </p:spPr>
      </p:pic>
      <p:sp>
        <p:nvSpPr>
          <p:cNvPr id="3" name="Rectangle: Rounded Corners 2">
            <a:extLst>
              <a:ext uri="{FF2B5EF4-FFF2-40B4-BE49-F238E27FC236}">
                <a16:creationId xmlns:a16="http://schemas.microsoft.com/office/drawing/2014/main" id="{90EA247D-EB3B-4C4C-B762-AE6C80149E95}"/>
              </a:ext>
            </a:extLst>
          </p:cNvPr>
          <p:cNvSpPr/>
          <p:nvPr/>
        </p:nvSpPr>
        <p:spPr>
          <a:xfrm>
            <a:off x="3960968" y="1810544"/>
            <a:ext cx="2232248" cy="4176464"/>
          </a:xfrm>
          <a:prstGeom prst="roundRect">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 name="Slide Number Placeholder 1">
            <a:extLst>
              <a:ext uri="{FF2B5EF4-FFF2-40B4-BE49-F238E27FC236}">
                <a16:creationId xmlns:a16="http://schemas.microsoft.com/office/drawing/2014/main" id="{5BDF1851-3E48-4240-B290-6F57D7476803}"/>
              </a:ext>
            </a:extLst>
          </p:cNvPr>
          <p:cNvSpPr>
            <a:spLocks noGrp="1"/>
          </p:cNvSpPr>
          <p:nvPr>
            <p:ph type="sldNum" sz="quarter" idx="12"/>
          </p:nvPr>
        </p:nvSpPr>
        <p:spPr/>
        <p:txBody>
          <a:bodyPr/>
          <a:lstStyle/>
          <a:p>
            <a:fld id="{6734F48E-A456-4E2F-B17E-509464F7A050}" type="slidenum">
              <a:rPr lang="en-CA" smtClean="0"/>
              <a:pPr/>
              <a:t>63</a:t>
            </a:fld>
            <a:endParaRPr lang="en-CA"/>
          </a:p>
        </p:txBody>
      </p:sp>
      <p:sp>
        <p:nvSpPr>
          <p:cNvPr id="5" name="TextBox 4">
            <a:extLst>
              <a:ext uri="{FF2B5EF4-FFF2-40B4-BE49-F238E27FC236}">
                <a16:creationId xmlns:a16="http://schemas.microsoft.com/office/drawing/2014/main" id="{12B58691-6E14-2BE8-9D4B-59106676AEF2}"/>
              </a:ext>
            </a:extLst>
          </p:cNvPr>
          <p:cNvSpPr txBox="1"/>
          <p:nvPr/>
        </p:nvSpPr>
        <p:spPr>
          <a:xfrm>
            <a:off x="2346648" y="6225636"/>
            <a:ext cx="10081120" cy="1200329"/>
          </a:xfrm>
          <a:prstGeom prst="rect">
            <a:avLst/>
          </a:prstGeom>
          <a:noFill/>
        </p:spPr>
        <p:txBody>
          <a:bodyPr wrap="square" rtlCol="0">
            <a:spAutoFit/>
          </a:bodyPr>
          <a:lstStyle/>
          <a:p>
            <a:pPr algn="l"/>
            <a:r>
              <a:rPr lang="en-US" sz="2400" dirty="0">
                <a:solidFill>
                  <a:schemeClr val="accent2"/>
                </a:solidFill>
              </a:rPr>
              <a:t>Level 2 (</a:t>
            </a:r>
            <a:r>
              <a:rPr lang="en-US" sz="2400" b="1" dirty="0">
                <a:solidFill>
                  <a:schemeClr val="accent2"/>
                </a:solidFill>
              </a:rPr>
              <a:t>L2</a:t>
            </a:r>
            <a:r>
              <a:rPr lang="en-US" sz="2400" dirty="0">
                <a:solidFill>
                  <a:schemeClr val="accent2"/>
                </a:solidFill>
              </a:rPr>
              <a:t>) artefacts distill the narrative text into a set of personas, user stories, workflow diagrams (such as BPMN diagrams) and decision tables. WHO calls their L2 artefacts: </a:t>
            </a:r>
            <a:r>
              <a:rPr lang="en-US" sz="2400" b="1" dirty="0">
                <a:solidFill>
                  <a:schemeClr val="accent2"/>
                </a:solidFill>
              </a:rPr>
              <a:t>Digital Adaptation Kits</a:t>
            </a:r>
            <a:r>
              <a:rPr lang="en-US" sz="2400" dirty="0">
                <a:solidFill>
                  <a:schemeClr val="accent2"/>
                </a:solidFill>
              </a:rPr>
              <a:t> (DAKs). </a:t>
            </a:r>
          </a:p>
        </p:txBody>
      </p:sp>
    </p:spTree>
    <p:extLst>
      <p:ext uri="{BB962C8B-B14F-4D97-AF65-F5344CB8AC3E}">
        <p14:creationId xmlns:p14="http://schemas.microsoft.com/office/powerpoint/2010/main" val="19610741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B9A73BD-8323-499B-A3CC-D9083A7E61D1}"/>
              </a:ext>
            </a:extLst>
          </p:cNvPr>
          <p:cNvSpPr/>
          <p:nvPr/>
        </p:nvSpPr>
        <p:spPr>
          <a:xfrm>
            <a:off x="6163072" y="1810544"/>
            <a:ext cx="2160240" cy="4176464"/>
          </a:xfrm>
          <a:prstGeom prst="roundRect">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4" name="Picture 3">
            <a:extLst>
              <a:ext uri="{FF2B5EF4-FFF2-40B4-BE49-F238E27FC236}">
                <a16:creationId xmlns:a16="http://schemas.microsoft.com/office/drawing/2014/main" id="{4C9B8E78-2AB2-4E59-932C-BD69B140AAE2}"/>
              </a:ext>
            </a:extLst>
          </p:cNvPr>
          <p:cNvPicPr>
            <a:picLocks noChangeAspect="1"/>
          </p:cNvPicPr>
          <p:nvPr/>
        </p:nvPicPr>
        <p:blipFill>
          <a:blip r:embed="rId3"/>
          <a:stretch>
            <a:fillRect/>
          </a:stretch>
        </p:blipFill>
        <p:spPr>
          <a:xfrm>
            <a:off x="1986608" y="1594520"/>
            <a:ext cx="11073916" cy="4631116"/>
          </a:xfrm>
          <a:prstGeom prst="rect">
            <a:avLst/>
          </a:prstGeom>
        </p:spPr>
      </p:pic>
      <p:sp>
        <p:nvSpPr>
          <p:cNvPr id="3" name="Slide Number Placeholder 2">
            <a:extLst>
              <a:ext uri="{FF2B5EF4-FFF2-40B4-BE49-F238E27FC236}">
                <a16:creationId xmlns:a16="http://schemas.microsoft.com/office/drawing/2014/main" id="{456D9722-D1DF-429B-BF9B-6E88ABDF0987}"/>
              </a:ext>
            </a:extLst>
          </p:cNvPr>
          <p:cNvSpPr>
            <a:spLocks noGrp="1"/>
          </p:cNvSpPr>
          <p:nvPr>
            <p:ph type="sldNum" sz="quarter" idx="12"/>
          </p:nvPr>
        </p:nvSpPr>
        <p:spPr/>
        <p:txBody>
          <a:bodyPr/>
          <a:lstStyle/>
          <a:p>
            <a:fld id="{6734F48E-A456-4E2F-B17E-509464F7A050}" type="slidenum">
              <a:rPr lang="en-CA" smtClean="0"/>
              <a:pPr/>
              <a:t>64</a:t>
            </a:fld>
            <a:endParaRPr lang="en-CA"/>
          </a:p>
        </p:txBody>
      </p:sp>
      <p:sp>
        <p:nvSpPr>
          <p:cNvPr id="8" name="TextBox 7">
            <a:extLst>
              <a:ext uri="{FF2B5EF4-FFF2-40B4-BE49-F238E27FC236}">
                <a16:creationId xmlns:a16="http://schemas.microsoft.com/office/drawing/2014/main" id="{20CB381F-05C8-C7B8-C2B1-D45B04AD76D2}"/>
              </a:ext>
            </a:extLst>
          </p:cNvPr>
          <p:cNvSpPr txBox="1"/>
          <p:nvPr/>
        </p:nvSpPr>
        <p:spPr>
          <a:xfrm>
            <a:off x="2346648" y="6225636"/>
            <a:ext cx="10081120" cy="1200329"/>
          </a:xfrm>
          <a:prstGeom prst="rect">
            <a:avLst/>
          </a:prstGeom>
          <a:noFill/>
        </p:spPr>
        <p:txBody>
          <a:bodyPr wrap="square" rtlCol="0">
            <a:spAutoFit/>
          </a:bodyPr>
          <a:lstStyle/>
          <a:p>
            <a:pPr algn="l"/>
            <a:r>
              <a:rPr lang="en-US" sz="2400" dirty="0">
                <a:solidFill>
                  <a:schemeClr val="accent2"/>
                </a:solidFill>
              </a:rPr>
              <a:t>At Level 3 (</a:t>
            </a:r>
            <a:r>
              <a:rPr lang="en-US" sz="2400" b="1" dirty="0">
                <a:solidFill>
                  <a:schemeClr val="accent2"/>
                </a:solidFill>
              </a:rPr>
              <a:t>L3</a:t>
            </a:r>
            <a:r>
              <a:rPr lang="en-US" sz="2400" dirty="0">
                <a:solidFill>
                  <a:schemeClr val="accent2"/>
                </a:solidFill>
              </a:rPr>
              <a:t>) are the </a:t>
            </a:r>
            <a:r>
              <a:rPr lang="en-US" sz="2400" b="1" dirty="0">
                <a:solidFill>
                  <a:schemeClr val="accent2"/>
                </a:solidFill>
              </a:rPr>
              <a:t>CCGs</a:t>
            </a:r>
            <a:r>
              <a:rPr lang="en-US" sz="2400" dirty="0">
                <a:solidFill>
                  <a:schemeClr val="accent2"/>
                </a:solidFill>
              </a:rPr>
              <a:t> themselves. These are FHIR packages that contain the collection of FHIR resources and libraries that define a machine-interpretable version of the care guideline.</a:t>
            </a:r>
          </a:p>
        </p:txBody>
      </p:sp>
    </p:spTree>
    <p:extLst>
      <p:ext uri="{BB962C8B-B14F-4D97-AF65-F5344CB8AC3E}">
        <p14:creationId xmlns:p14="http://schemas.microsoft.com/office/powerpoint/2010/main" val="4116572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8E78-2AB2-4E59-932C-BD69B140AAE2}"/>
              </a:ext>
            </a:extLst>
          </p:cNvPr>
          <p:cNvPicPr>
            <a:picLocks noChangeAspect="1"/>
          </p:cNvPicPr>
          <p:nvPr/>
        </p:nvPicPr>
        <p:blipFill>
          <a:blip r:embed="rId3"/>
          <a:stretch>
            <a:fillRect/>
          </a:stretch>
        </p:blipFill>
        <p:spPr>
          <a:xfrm>
            <a:off x="1986608" y="1594520"/>
            <a:ext cx="11073916" cy="4631116"/>
          </a:xfrm>
          <a:prstGeom prst="rect">
            <a:avLst/>
          </a:prstGeom>
        </p:spPr>
      </p:pic>
      <p:sp>
        <p:nvSpPr>
          <p:cNvPr id="2" name="Rectangle: Rounded Corners 1">
            <a:extLst>
              <a:ext uri="{FF2B5EF4-FFF2-40B4-BE49-F238E27FC236}">
                <a16:creationId xmlns:a16="http://schemas.microsoft.com/office/drawing/2014/main" id="{AB9A73BD-8323-499B-A3CC-D9083A7E61D1}"/>
              </a:ext>
            </a:extLst>
          </p:cNvPr>
          <p:cNvSpPr/>
          <p:nvPr/>
        </p:nvSpPr>
        <p:spPr>
          <a:xfrm>
            <a:off x="9187408" y="1810544"/>
            <a:ext cx="3240360" cy="4176464"/>
          </a:xfrm>
          <a:prstGeom prst="roundRect">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3" name="Slide Number Placeholder 2">
            <a:extLst>
              <a:ext uri="{FF2B5EF4-FFF2-40B4-BE49-F238E27FC236}">
                <a16:creationId xmlns:a16="http://schemas.microsoft.com/office/drawing/2014/main" id="{6D1B7E6C-8521-4099-B0C9-5638B8E75C43}"/>
              </a:ext>
            </a:extLst>
          </p:cNvPr>
          <p:cNvSpPr>
            <a:spLocks noGrp="1"/>
          </p:cNvSpPr>
          <p:nvPr>
            <p:ph type="sldNum" sz="quarter" idx="12"/>
          </p:nvPr>
        </p:nvSpPr>
        <p:spPr/>
        <p:txBody>
          <a:bodyPr/>
          <a:lstStyle/>
          <a:p>
            <a:fld id="{6734F48E-A456-4E2F-B17E-509464F7A050}" type="slidenum">
              <a:rPr lang="en-CA" smtClean="0"/>
              <a:pPr/>
              <a:t>65</a:t>
            </a:fld>
            <a:endParaRPr lang="en-CA"/>
          </a:p>
        </p:txBody>
      </p:sp>
      <p:sp>
        <p:nvSpPr>
          <p:cNvPr id="5" name="TextBox 4">
            <a:extLst>
              <a:ext uri="{FF2B5EF4-FFF2-40B4-BE49-F238E27FC236}">
                <a16:creationId xmlns:a16="http://schemas.microsoft.com/office/drawing/2014/main" id="{7CFDB42D-E089-69ED-4EA6-DFA859C535D9}"/>
              </a:ext>
            </a:extLst>
          </p:cNvPr>
          <p:cNvSpPr txBox="1"/>
          <p:nvPr/>
        </p:nvSpPr>
        <p:spPr>
          <a:xfrm>
            <a:off x="1770584" y="6225636"/>
            <a:ext cx="10657184" cy="830997"/>
          </a:xfrm>
          <a:prstGeom prst="rect">
            <a:avLst/>
          </a:prstGeom>
          <a:noFill/>
        </p:spPr>
        <p:txBody>
          <a:bodyPr wrap="square" rtlCol="0">
            <a:spAutoFit/>
          </a:bodyPr>
          <a:lstStyle/>
          <a:p>
            <a:pPr algn="r"/>
            <a:r>
              <a:rPr lang="en-US" sz="2400" dirty="0">
                <a:solidFill>
                  <a:schemeClr val="accent2"/>
                </a:solidFill>
              </a:rPr>
              <a:t>Finally, at Level 4 (</a:t>
            </a:r>
            <a:r>
              <a:rPr lang="en-US" sz="2400" b="1" dirty="0">
                <a:solidFill>
                  <a:schemeClr val="accent2"/>
                </a:solidFill>
              </a:rPr>
              <a:t>L4</a:t>
            </a:r>
            <a:r>
              <a:rPr lang="en-US" sz="2400" dirty="0">
                <a:solidFill>
                  <a:schemeClr val="accent2"/>
                </a:solidFill>
              </a:rPr>
              <a:t>), the L3 artefacts are ingested by and </a:t>
            </a:r>
            <a:r>
              <a:rPr lang="en-US" sz="2400" b="1" dirty="0">
                <a:solidFill>
                  <a:schemeClr val="accent2"/>
                </a:solidFill>
              </a:rPr>
              <a:t>operationalized</a:t>
            </a:r>
            <a:r>
              <a:rPr lang="en-US" sz="2400" dirty="0">
                <a:solidFill>
                  <a:schemeClr val="accent2"/>
                </a:solidFill>
              </a:rPr>
              <a:t> by digital health solutions across the entire </a:t>
            </a:r>
            <a:r>
              <a:rPr lang="en-US" sz="2400" b="1" dirty="0">
                <a:solidFill>
                  <a:schemeClr val="accent2"/>
                </a:solidFill>
              </a:rPr>
              <a:t>care delivery network</a:t>
            </a:r>
            <a:r>
              <a:rPr lang="en-US" sz="2400" dirty="0">
                <a:solidFill>
                  <a:schemeClr val="accent2"/>
                </a:solidFill>
              </a:rPr>
              <a:t>.</a:t>
            </a:r>
          </a:p>
        </p:txBody>
      </p:sp>
    </p:spTree>
    <p:extLst>
      <p:ext uri="{BB962C8B-B14F-4D97-AF65-F5344CB8AC3E}">
        <p14:creationId xmlns:p14="http://schemas.microsoft.com/office/powerpoint/2010/main" val="25008943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B8E78-2AB2-4E59-932C-BD69B140AAE2}"/>
              </a:ext>
            </a:extLst>
          </p:cNvPr>
          <p:cNvPicPr>
            <a:picLocks noChangeAspect="1"/>
          </p:cNvPicPr>
          <p:nvPr/>
        </p:nvPicPr>
        <p:blipFill>
          <a:blip r:embed="rId3"/>
          <a:stretch>
            <a:fillRect/>
          </a:stretch>
        </p:blipFill>
        <p:spPr>
          <a:xfrm>
            <a:off x="1986608" y="1594520"/>
            <a:ext cx="11073916" cy="4631116"/>
          </a:xfrm>
          <a:prstGeom prst="rect">
            <a:avLst/>
          </a:prstGeom>
        </p:spPr>
      </p:pic>
      <p:sp>
        <p:nvSpPr>
          <p:cNvPr id="2" name="Rectangle: Rounded Corners 1">
            <a:extLst>
              <a:ext uri="{FF2B5EF4-FFF2-40B4-BE49-F238E27FC236}">
                <a16:creationId xmlns:a16="http://schemas.microsoft.com/office/drawing/2014/main" id="{AB9A73BD-8323-499B-A3CC-D9083A7E61D1}"/>
              </a:ext>
            </a:extLst>
          </p:cNvPr>
          <p:cNvSpPr/>
          <p:nvPr/>
        </p:nvSpPr>
        <p:spPr>
          <a:xfrm>
            <a:off x="6091064" y="1810544"/>
            <a:ext cx="6336704" cy="4176464"/>
          </a:xfrm>
          <a:prstGeom prst="roundRect">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5" name="Picture 4" descr="A person posing for a picture&#10;&#10;Description automatically generated">
            <a:extLst>
              <a:ext uri="{FF2B5EF4-FFF2-40B4-BE49-F238E27FC236}">
                <a16:creationId xmlns:a16="http://schemas.microsoft.com/office/drawing/2014/main" id="{ACD3A4C6-EEE2-48FB-8258-D756EE9C52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643792" y="3466728"/>
            <a:ext cx="1673562" cy="2021210"/>
          </a:xfrm>
          <a:prstGeom prst="rect">
            <a:avLst/>
          </a:prstGeom>
        </p:spPr>
      </p:pic>
      <p:sp>
        <p:nvSpPr>
          <p:cNvPr id="3" name="TextBox 2">
            <a:extLst>
              <a:ext uri="{FF2B5EF4-FFF2-40B4-BE49-F238E27FC236}">
                <a16:creationId xmlns:a16="http://schemas.microsoft.com/office/drawing/2014/main" id="{B5CD13E1-22CB-4042-9D91-8475CD24FEB2}"/>
              </a:ext>
            </a:extLst>
          </p:cNvPr>
          <p:cNvSpPr txBox="1"/>
          <p:nvPr/>
        </p:nvSpPr>
        <p:spPr>
          <a:xfrm>
            <a:off x="6091064" y="625314"/>
            <a:ext cx="6696744" cy="1077218"/>
          </a:xfrm>
          <a:prstGeom prst="rect">
            <a:avLst/>
          </a:prstGeom>
          <a:noFill/>
        </p:spPr>
        <p:txBody>
          <a:bodyPr wrap="square" rtlCol="0">
            <a:spAutoFit/>
          </a:bodyPr>
          <a:lstStyle/>
          <a:p>
            <a:pPr algn="ctr"/>
            <a:r>
              <a:rPr lang="en-CA" sz="3200" b="1" dirty="0">
                <a:solidFill>
                  <a:schemeClr val="accent2"/>
                </a:solidFill>
              </a:rPr>
              <a:t>CCGs operationalize care quality, at </a:t>
            </a:r>
            <a:r>
              <a:rPr lang="en-CA" sz="3200" b="1" dirty="0">
                <a:solidFill>
                  <a:schemeClr val="accent3"/>
                </a:solidFill>
              </a:rPr>
              <a:t>scale</a:t>
            </a:r>
            <a:r>
              <a:rPr lang="en-CA" sz="3200" b="1" dirty="0">
                <a:solidFill>
                  <a:schemeClr val="accent2"/>
                </a:solidFill>
              </a:rPr>
              <a:t>.</a:t>
            </a:r>
          </a:p>
        </p:txBody>
      </p:sp>
      <p:sp>
        <p:nvSpPr>
          <p:cNvPr id="6" name="Slide Number Placeholder 5">
            <a:extLst>
              <a:ext uri="{FF2B5EF4-FFF2-40B4-BE49-F238E27FC236}">
                <a16:creationId xmlns:a16="http://schemas.microsoft.com/office/drawing/2014/main" id="{A9AB38C8-54FC-408E-9D25-950C4A6E8917}"/>
              </a:ext>
            </a:extLst>
          </p:cNvPr>
          <p:cNvSpPr>
            <a:spLocks noGrp="1"/>
          </p:cNvSpPr>
          <p:nvPr>
            <p:ph type="sldNum" sz="quarter" idx="12"/>
          </p:nvPr>
        </p:nvSpPr>
        <p:spPr/>
        <p:txBody>
          <a:bodyPr/>
          <a:lstStyle/>
          <a:p>
            <a:fld id="{6734F48E-A456-4E2F-B17E-509464F7A050}" type="slidenum">
              <a:rPr lang="en-CA" smtClean="0"/>
              <a:pPr/>
              <a:t>66</a:t>
            </a:fld>
            <a:endParaRPr lang="en-CA"/>
          </a:p>
        </p:txBody>
      </p:sp>
    </p:spTree>
    <p:extLst>
      <p:ext uri="{BB962C8B-B14F-4D97-AF65-F5344CB8AC3E}">
        <p14:creationId xmlns:p14="http://schemas.microsoft.com/office/powerpoint/2010/main" val="941754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BCF9D-0393-4C40-83EF-BE5FF85D1562}"/>
              </a:ext>
            </a:extLst>
          </p:cNvPr>
          <p:cNvSpPr>
            <a:spLocks noGrp="1"/>
          </p:cNvSpPr>
          <p:nvPr>
            <p:ph type="title"/>
          </p:nvPr>
        </p:nvSpPr>
        <p:spPr/>
        <p:txBody>
          <a:bodyPr/>
          <a:lstStyle/>
          <a:p>
            <a:r>
              <a:rPr lang="en-CA" dirty="0"/>
              <a:t>CCG-SUPPORTED CARE “</a:t>
            </a:r>
            <a:r>
              <a:rPr lang="en-CA" b="1" dirty="0"/>
              <a:t>ACTIVITIES</a:t>
            </a:r>
            <a:r>
              <a:rPr lang="en-CA" dirty="0"/>
              <a:t>”</a:t>
            </a:r>
          </a:p>
        </p:txBody>
      </p:sp>
      <p:sp>
        <p:nvSpPr>
          <p:cNvPr id="5" name="Content Placeholder 4">
            <a:extLst>
              <a:ext uri="{FF2B5EF4-FFF2-40B4-BE49-F238E27FC236}">
                <a16:creationId xmlns:a16="http://schemas.microsoft.com/office/drawing/2014/main" id="{20671158-CAF0-43FE-9C54-B375D83D2728}"/>
              </a:ext>
            </a:extLst>
          </p:cNvPr>
          <p:cNvSpPr>
            <a:spLocks noGrp="1"/>
          </p:cNvSpPr>
          <p:nvPr>
            <p:ph idx="1"/>
          </p:nvPr>
        </p:nvSpPr>
        <p:spPr/>
        <p:txBody>
          <a:bodyPr>
            <a:normAutofit/>
          </a:bodyPr>
          <a:lstStyle/>
          <a:p>
            <a:r>
              <a:rPr lang="en-CA" sz="3200" dirty="0"/>
              <a:t>Provide counselling </a:t>
            </a:r>
          </a:p>
          <a:p>
            <a:r>
              <a:rPr lang="en-CA" sz="3200" dirty="0"/>
              <a:t>Record observations</a:t>
            </a:r>
          </a:p>
          <a:p>
            <a:r>
              <a:rPr lang="en-CA" sz="3200" dirty="0"/>
              <a:t>Order tests</a:t>
            </a:r>
          </a:p>
          <a:p>
            <a:r>
              <a:rPr lang="en-CA" sz="3200" dirty="0"/>
              <a:t>Record test results</a:t>
            </a:r>
          </a:p>
          <a:p>
            <a:r>
              <a:rPr lang="en-CA" sz="3200" dirty="0"/>
              <a:t>Establish diagnosis</a:t>
            </a:r>
          </a:p>
          <a:p>
            <a:r>
              <a:rPr lang="en-CA" sz="3200" dirty="0"/>
              <a:t>Order procedures</a:t>
            </a:r>
          </a:p>
          <a:p>
            <a:r>
              <a:rPr lang="en-CA" sz="3200" dirty="0"/>
              <a:t>Provide procedures</a:t>
            </a:r>
          </a:p>
        </p:txBody>
      </p:sp>
      <p:sp>
        <p:nvSpPr>
          <p:cNvPr id="4" name="Slide Number Placeholder 3">
            <a:extLst>
              <a:ext uri="{FF2B5EF4-FFF2-40B4-BE49-F238E27FC236}">
                <a16:creationId xmlns:a16="http://schemas.microsoft.com/office/drawing/2014/main" id="{5A010987-3EBF-4C30-B51B-30313DF98E73}"/>
              </a:ext>
            </a:extLst>
          </p:cNvPr>
          <p:cNvSpPr>
            <a:spLocks noGrp="1"/>
          </p:cNvSpPr>
          <p:nvPr>
            <p:ph type="sldNum" sz="quarter" idx="12"/>
          </p:nvPr>
        </p:nvSpPr>
        <p:spPr/>
        <p:txBody>
          <a:bodyPr/>
          <a:lstStyle/>
          <a:p>
            <a:fld id="{6734F48E-A456-4E2F-B17E-509464F7A050}" type="slidenum">
              <a:rPr lang="en-CA" smtClean="0"/>
              <a:pPr/>
              <a:t>67</a:t>
            </a:fld>
            <a:endParaRPr lang="en-CA"/>
          </a:p>
        </p:txBody>
      </p:sp>
      <p:sp>
        <p:nvSpPr>
          <p:cNvPr id="6" name="Content Placeholder 5">
            <a:extLst>
              <a:ext uri="{FF2B5EF4-FFF2-40B4-BE49-F238E27FC236}">
                <a16:creationId xmlns:a16="http://schemas.microsoft.com/office/drawing/2014/main" id="{72BF5041-198F-41D7-9BE3-53289C0270EC}"/>
              </a:ext>
            </a:extLst>
          </p:cNvPr>
          <p:cNvSpPr>
            <a:spLocks noGrp="1"/>
          </p:cNvSpPr>
          <p:nvPr>
            <p:ph sz="half" idx="4294967295"/>
          </p:nvPr>
        </p:nvSpPr>
        <p:spPr>
          <a:xfrm>
            <a:off x="7371732" y="1920875"/>
            <a:ext cx="6461125" cy="5430838"/>
          </a:xfrm>
        </p:spPr>
        <p:txBody>
          <a:bodyPr>
            <a:normAutofit/>
          </a:bodyPr>
          <a:lstStyle/>
          <a:p>
            <a:pPr>
              <a:buFont typeface="Arial" panose="020B0604020202020204" pitchFamily="34" charset="0"/>
              <a:buChar char="•"/>
            </a:pPr>
            <a:r>
              <a:rPr lang="en-CA" sz="3200" dirty="0"/>
              <a:t>Order medications</a:t>
            </a:r>
          </a:p>
          <a:p>
            <a:pPr>
              <a:buFont typeface="Arial" panose="020B0604020202020204" pitchFamily="34" charset="0"/>
              <a:buChar char="•"/>
            </a:pPr>
            <a:r>
              <a:rPr lang="en-CA" sz="3200" dirty="0"/>
              <a:t>Dispense medications</a:t>
            </a:r>
          </a:p>
          <a:p>
            <a:pPr>
              <a:buFont typeface="Arial" panose="020B0604020202020204" pitchFamily="34" charset="0"/>
              <a:buChar char="•"/>
            </a:pPr>
            <a:r>
              <a:rPr lang="en-CA" sz="3200" dirty="0"/>
              <a:t>Administer medications</a:t>
            </a:r>
          </a:p>
          <a:p>
            <a:pPr>
              <a:buFont typeface="Arial" panose="020B0604020202020204" pitchFamily="34" charset="0"/>
              <a:buChar char="•"/>
            </a:pPr>
            <a:r>
              <a:rPr lang="en-CA" sz="3200" dirty="0"/>
              <a:t>Establish monitoring and follow-up (schedule next visit)</a:t>
            </a:r>
          </a:p>
          <a:p>
            <a:pPr>
              <a:buFont typeface="Arial" panose="020B0604020202020204" pitchFamily="34" charset="0"/>
              <a:buChar char="•"/>
            </a:pPr>
            <a:r>
              <a:rPr lang="en-CA" sz="3200" dirty="0"/>
              <a:t>Refer (escalate care)</a:t>
            </a:r>
          </a:p>
        </p:txBody>
      </p:sp>
    </p:spTree>
    <p:extLst>
      <p:ext uri="{BB962C8B-B14F-4D97-AF65-F5344CB8AC3E}">
        <p14:creationId xmlns:p14="http://schemas.microsoft.com/office/powerpoint/2010/main" val="2602725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29413-A308-5969-B473-79F81D91A30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470B29-58C2-AD8E-39AD-D7D219B563B0}"/>
              </a:ext>
            </a:extLst>
          </p:cNvPr>
          <p:cNvSpPr>
            <a:spLocks noGrp="1"/>
          </p:cNvSpPr>
          <p:nvPr>
            <p:ph type="sldNum" sz="quarter" idx="12"/>
          </p:nvPr>
        </p:nvSpPr>
        <p:spPr/>
        <p:txBody>
          <a:bodyPr/>
          <a:lstStyle/>
          <a:p>
            <a:fld id="{6734F48E-A456-4E2F-B17E-509464F7A050}" type="slidenum">
              <a:rPr lang="en-CA" smtClean="0"/>
              <a:pPr/>
              <a:t>68</a:t>
            </a:fld>
            <a:endParaRPr lang="en-CA"/>
          </a:p>
        </p:txBody>
      </p:sp>
      <p:pic>
        <p:nvPicPr>
          <p:cNvPr id="5" name="Graphic 4">
            <a:extLst>
              <a:ext uri="{FF2B5EF4-FFF2-40B4-BE49-F238E27FC236}">
                <a16:creationId xmlns:a16="http://schemas.microsoft.com/office/drawing/2014/main" id="{AB2B9F4E-07A0-47CB-9BAA-D5B54D46A91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394012" y="1484562"/>
            <a:ext cx="4076355" cy="6149473"/>
          </a:xfrm>
          <a:prstGeom prst="rect">
            <a:avLst/>
          </a:prstGeom>
        </p:spPr>
      </p:pic>
      <p:sp>
        <p:nvSpPr>
          <p:cNvPr id="2" name="Content Placeholder 2">
            <a:extLst>
              <a:ext uri="{FF2B5EF4-FFF2-40B4-BE49-F238E27FC236}">
                <a16:creationId xmlns:a16="http://schemas.microsoft.com/office/drawing/2014/main" id="{CF081924-1AD2-B9EC-5AB4-8562F82B0A77}"/>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7484495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4C13657-BBEF-94F8-4F4A-04F73D2453A9}"/>
              </a:ext>
            </a:extLst>
          </p:cNvPr>
          <p:cNvSpPr>
            <a:spLocks noGrp="1"/>
          </p:cNvSpPr>
          <p:nvPr>
            <p:ph idx="1"/>
          </p:nvPr>
        </p:nvSpPr>
        <p:spPr>
          <a:xfrm>
            <a:off x="731520" y="1920243"/>
            <a:ext cx="13784480" cy="5431155"/>
          </a:xfrm>
          <a:prstGeom prst="rect">
            <a:avLst/>
          </a:prstGeom>
        </p:spPr>
        <p:txBody>
          <a:bodyPr>
            <a:normAutofit/>
          </a:bodyPr>
          <a:lstStyle/>
          <a:p>
            <a:r>
              <a:rPr lang="en-CA" sz="3200" dirty="0"/>
              <a:t>What functional </a:t>
            </a:r>
            <a:r>
              <a:rPr lang="en-CA" sz="3200" b="1" i="1" dirty="0">
                <a:solidFill>
                  <a:schemeClr val="accent5"/>
                </a:solidFill>
              </a:rPr>
              <a:t>activities</a:t>
            </a:r>
            <a:r>
              <a:rPr lang="en-CA" sz="3200" dirty="0"/>
              <a:t> are part of your 2 care </a:t>
            </a:r>
            <a:r>
              <a:rPr lang="en-CA" sz="3200" b="1" dirty="0">
                <a:solidFill>
                  <a:schemeClr val="accent5"/>
                </a:solidFill>
              </a:rPr>
              <a:t>use case </a:t>
            </a:r>
            <a:r>
              <a:rPr lang="en-CA" sz="3200" dirty="0"/>
              <a:t>workflows? Check all that apply. [list of health story activities; other]</a:t>
            </a:r>
          </a:p>
          <a:p>
            <a:endParaRPr lang="en-CA" sz="3200" dirty="0"/>
          </a:p>
          <a:p>
            <a:r>
              <a:rPr lang="en-CA" sz="3200" dirty="0"/>
              <a:t>What </a:t>
            </a:r>
            <a:r>
              <a:rPr lang="en-CA" sz="3200" b="1" dirty="0">
                <a:solidFill>
                  <a:schemeClr val="accent5"/>
                </a:solidFill>
              </a:rPr>
              <a:t>proportion</a:t>
            </a:r>
            <a:r>
              <a:rPr lang="en-CA" sz="3200" dirty="0"/>
              <a:t> of the care delivery network is, today, “</a:t>
            </a:r>
            <a:r>
              <a:rPr lang="en-CA" sz="3200" b="1" dirty="0">
                <a:solidFill>
                  <a:schemeClr val="accent5"/>
                </a:solidFill>
              </a:rPr>
              <a:t>digitally ready</a:t>
            </a:r>
            <a:r>
              <a:rPr lang="en-CA" sz="3200" dirty="0"/>
              <a:t>” for your 2 care use cases? [&lt;20%, 20-40%, 40-60%, 60-80%, 80-100%]</a:t>
            </a:r>
          </a:p>
          <a:p>
            <a:endParaRPr lang="en-CA" sz="3200" dirty="0"/>
          </a:p>
          <a:p>
            <a:r>
              <a:rPr lang="en-CA" sz="3200" dirty="0"/>
              <a:t>How many </a:t>
            </a:r>
            <a:r>
              <a:rPr lang="en-CA" sz="3200" b="1" dirty="0">
                <a:solidFill>
                  <a:schemeClr val="accent5"/>
                </a:solidFill>
              </a:rPr>
              <a:t>years</a:t>
            </a:r>
            <a:r>
              <a:rPr lang="en-CA" sz="3200" dirty="0"/>
              <a:t> would it take us to be digitally ready across </a:t>
            </a:r>
            <a:r>
              <a:rPr lang="en-CA" sz="3200" b="1" dirty="0"/>
              <a:t>most</a:t>
            </a:r>
            <a:r>
              <a:rPr lang="en-CA" sz="3200" dirty="0"/>
              <a:t> (+80%) of our care network? [1,2,3,4,5, more than 5 years]</a:t>
            </a:r>
          </a:p>
        </p:txBody>
      </p:sp>
      <p:sp>
        <p:nvSpPr>
          <p:cNvPr id="5" name="Slide Number Placeholder 4">
            <a:extLst>
              <a:ext uri="{FF2B5EF4-FFF2-40B4-BE49-F238E27FC236}">
                <a16:creationId xmlns:a16="http://schemas.microsoft.com/office/drawing/2014/main" id="{CA52E834-D1A0-7E85-768E-5C5D15042041}"/>
              </a:ext>
            </a:extLst>
          </p:cNvPr>
          <p:cNvSpPr>
            <a:spLocks noGrp="1"/>
          </p:cNvSpPr>
          <p:nvPr>
            <p:ph type="sldNum" sz="quarter" idx="12"/>
          </p:nvPr>
        </p:nvSpPr>
        <p:spPr/>
        <p:txBody>
          <a:bodyPr/>
          <a:lstStyle/>
          <a:p>
            <a:fld id="{6734F48E-A456-4E2F-B17E-509464F7A050}" type="slidenum">
              <a:rPr lang="en-CA" smtClean="0"/>
              <a:pPr/>
              <a:t>69</a:t>
            </a:fld>
            <a:endParaRPr lang="en-CA"/>
          </a:p>
        </p:txBody>
      </p:sp>
      <p:sp>
        <p:nvSpPr>
          <p:cNvPr id="4" name="Title 3">
            <a:extLst>
              <a:ext uri="{FF2B5EF4-FFF2-40B4-BE49-F238E27FC236}">
                <a16:creationId xmlns:a16="http://schemas.microsoft.com/office/drawing/2014/main" id="{936A02E6-014C-154D-EAE6-9BAD922FCDBC}"/>
              </a:ext>
            </a:extLst>
          </p:cNvPr>
          <p:cNvSpPr>
            <a:spLocks noGrp="1"/>
          </p:cNvSpPr>
          <p:nvPr>
            <p:ph type="title"/>
          </p:nvPr>
        </p:nvSpPr>
        <p:spPr/>
        <p:txBody>
          <a:bodyPr/>
          <a:lstStyle/>
          <a:p>
            <a:r>
              <a:rPr lang="en-GB" dirty="0"/>
              <a:t>INTERACTION 1.4</a:t>
            </a:r>
          </a:p>
        </p:txBody>
      </p:sp>
      <p:sp>
        <p:nvSpPr>
          <p:cNvPr id="6" name="TextBox 5">
            <a:extLst>
              <a:ext uri="{FF2B5EF4-FFF2-40B4-BE49-F238E27FC236}">
                <a16:creationId xmlns:a16="http://schemas.microsoft.com/office/drawing/2014/main" id="{3B8FECE1-D772-DA5C-4681-AFCDB16EFA5E}"/>
              </a:ext>
            </a:extLst>
          </p:cNvPr>
          <p:cNvSpPr txBox="1"/>
          <p:nvPr/>
        </p:nvSpPr>
        <p:spPr>
          <a:xfrm>
            <a:off x="9480047" y="528421"/>
            <a:ext cx="3884397" cy="523220"/>
          </a:xfrm>
          <a:prstGeom prst="rect">
            <a:avLst/>
          </a:prstGeom>
          <a:noFill/>
        </p:spPr>
        <p:txBody>
          <a:bodyPr wrap="none" rtlCol="0">
            <a:spAutoFit/>
          </a:bodyPr>
          <a:lstStyle/>
          <a:p>
            <a:pPr algn="l"/>
            <a:r>
              <a:rPr lang="en-CA" sz="2800" dirty="0">
                <a:solidFill>
                  <a:schemeClr val="accent2"/>
                </a:solidFill>
              </a:rPr>
              <a:t>&lt;paste Form link here&gt;</a:t>
            </a:r>
          </a:p>
        </p:txBody>
      </p:sp>
    </p:spTree>
    <p:extLst>
      <p:ext uri="{BB962C8B-B14F-4D97-AF65-F5344CB8AC3E}">
        <p14:creationId xmlns:p14="http://schemas.microsoft.com/office/powerpoint/2010/main" val="2616616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7</a:t>
            </a:fld>
            <a:endParaRPr lang="en-CA"/>
          </a:p>
        </p:txBody>
      </p:sp>
      <p:sp>
        <p:nvSpPr>
          <p:cNvPr id="2" name="Content Placeholder 2">
            <a:extLst>
              <a:ext uri="{FF2B5EF4-FFF2-40B4-BE49-F238E27FC236}">
                <a16:creationId xmlns:a16="http://schemas.microsoft.com/office/drawing/2014/main" id="{228D1A79-5B47-FB2B-1135-1F5372D4EA52}"/>
              </a:ext>
            </a:extLst>
          </p:cNvPr>
          <p:cNvSpPr txBox="1">
            <a:spLocks/>
          </p:cNvSpPr>
          <p:nvPr/>
        </p:nvSpPr>
        <p:spPr>
          <a:xfrm>
            <a:off x="834480" y="1954560"/>
            <a:ext cx="7056784"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Based on GDHM, how </a:t>
            </a:r>
            <a:r>
              <a:rPr lang="en-CA" sz="4800" b="1" dirty="0">
                <a:solidFill>
                  <a:schemeClr val="accent5"/>
                </a:solidFill>
                <a:latin typeface="+mn-lt"/>
              </a:rPr>
              <a:t>ready</a:t>
            </a:r>
            <a:r>
              <a:rPr lang="en-CA" sz="4800" b="1" dirty="0">
                <a:latin typeface="+mn-lt"/>
              </a:rPr>
              <a:t> are we to implement national-scale digital health infrastructure?</a:t>
            </a:r>
            <a:endParaRPr lang="en-CA" sz="4800" dirty="0">
              <a:latin typeface="+mn-lt"/>
            </a:endParaRPr>
          </a:p>
        </p:txBody>
      </p:sp>
      <p:pic>
        <p:nvPicPr>
          <p:cNvPr id="3" name="Graphic 2">
            <a:extLst>
              <a:ext uri="{FF2B5EF4-FFF2-40B4-BE49-F238E27FC236}">
                <a16:creationId xmlns:a16="http://schemas.microsoft.com/office/drawing/2014/main" id="{A18E196B-23D4-7ECA-3DC8-87181A53649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755360" y="1306488"/>
            <a:ext cx="4787974" cy="6364851"/>
          </a:xfrm>
          <a:prstGeom prst="rect">
            <a:avLst/>
          </a:prstGeom>
        </p:spPr>
      </p:pic>
    </p:spTree>
    <p:extLst>
      <p:ext uri="{BB962C8B-B14F-4D97-AF65-F5344CB8AC3E}">
        <p14:creationId xmlns:p14="http://schemas.microsoft.com/office/powerpoint/2010/main" val="954267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5675C-AA60-EB80-E439-295FC1203F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C39C3E-5CD1-1DE6-43B9-CD158B2A592D}"/>
              </a:ext>
            </a:extLst>
          </p:cNvPr>
          <p:cNvSpPr>
            <a:spLocks noGrp="1"/>
          </p:cNvSpPr>
          <p:nvPr>
            <p:ph type="title"/>
          </p:nvPr>
        </p:nvSpPr>
        <p:spPr/>
        <p:txBody>
          <a:bodyPr/>
          <a:lstStyle/>
          <a:p>
            <a:r>
              <a:rPr lang="en-CA" dirty="0"/>
              <a:t>NEXT STEPS…WORKSHOP 2</a:t>
            </a:r>
          </a:p>
        </p:txBody>
      </p:sp>
      <p:sp>
        <p:nvSpPr>
          <p:cNvPr id="4" name="Content Placeholder 3">
            <a:extLst>
              <a:ext uri="{FF2B5EF4-FFF2-40B4-BE49-F238E27FC236}">
                <a16:creationId xmlns:a16="http://schemas.microsoft.com/office/drawing/2014/main" id="{277EA762-DE51-EE95-86A9-208F4C7D98DC}"/>
              </a:ext>
            </a:extLst>
          </p:cNvPr>
          <p:cNvSpPr>
            <a:spLocks noGrp="1"/>
          </p:cNvSpPr>
          <p:nvPr>
            <p:ph idx="1"/>
          </p:nvPr>
        </p:nvSpPr>
        <p:spPr>
          <a:xfrm>
            <a:off x="731520" y="1920243"/>
            <a:ext cx="11264200" cy="5431155"/>
          </a:xfrm>
        </p:spPr>
        <p:txBody>
          <a:bodyPr>
            <a:normAutofit/>
          </a:bodyPr>
          <a:lstStyle/>
          <a:p>
            <a:r>
              <a:rPr lang="en-CA" sz="2800" b="1" dirty="0"/>
              <a:t>Leverage existing digital health frameworks and standards to define the functional footprint of a national HIE </a:t>
            </a:r>
            <a:r>
              <a:rPr lang="en-CA" sz="2800" b="1" dirty="0">
                <a:solidFill>
                  <a:schemeClr val="accent5"/>
                </a:solidFill>
              </a:rPr>
              <a:t>infrastructure</a:t>
            </a:r>
            <a:r>
              <a:rPr lang="en-CA" sz="2800" b="1" dirty="0"/>
              <a:t>.</a:t>
            </a:r>
          </a:p>
          <a:p>
            <a:r>
              <a:rPr lang="en-CA" sz="2800" b="1" dirty="0"/>
              <a:t>Explore HIE deployment models.</a:t>
            </a:r>
          </a:p>
          <a:p>
            <a:r>
              <a:rPr lang="en-CA" sz="2800" b="1" dirty="0"/>
              <a:t>Establish the point of service (POS) solution requirements needed to support broad scaling of guideline-based care that addresses our national burden of disease.</a:t>
            </a:r>
          </a:p>
        </p:txBody>
      </p:sp>
      <p:sp>
        <p:nvSpPr>
          <p:cNvPr id="2" name="Slide Number Placeholder 1">
            <a:extLst>
              <a:ext uri="{FF2B5EF4-FFF2-40B4-BE49-F238E27FC236}">
                <a16:creationId xmlns:a16="http://schemas.microsoft.com/office/drawing/2014/main" id="{C33308CA-B2A9-90CC-5D33-F2B9A59C0600}"/>
              </a:ext>
            </a:extLst>
          </p:cNvPr>
          <p:cNvSpPr>
            <a:spLocks noGrp="1"/>
          </p:cNvSpPr>
          <p:nvPr>
            <p:ph type="sldNum" sz="quarter" idx="12"/>
          </p:nvPr>
        </p:nvSpPr>
        <p:spPr/>
        <p:txBody>
          <a:bodyPr/>
          <a:lstStyle/>
          <a:p>
            <a:fld id="{6734F48E-A456-4E2F-B17E-509464F7A050}" type="slidenum">
              <a:rPr lang="en-CA" smtClean="0"/>
              <a:pPr/>
              <a:t>70</a:t>
            </a:fld>
            <a:endParaRPr lang="en-CA"/>
          </a:p>
        </p:txBody>
      </p:sp>
      <p:sp>
        <p:nvSpPr>
          <p:cNvPr id="5" name="TextBox 4">
            <a:extLst>
              <a:ext uri="{FF2B5EF4-FFF2-40B4-BE49-F238E27FC236}">
                <a16:creationId xmlns:a16="http://schemas.microsoft.com/office/drawing/2014/main" id="{C772C612-8D57-C011-661F-4A2A8D34F260}"/>
              </a:ext>
            </a:extLst>
          </p:cNvPr>
          <p:cNvSpPr txBox="1"/>
          <p:nvPr/>
        </p:nvSpPr>
        <p:spPr>
          <a:xfrm>
            <a:off x="0" y="5554960"/>
            <a:ext cx="14630400" cy="1384995"/>
          </a:xfrm>
          <a:prstGeom prst="rect">
            <a:avLst/>
          </a:prstGeom>
          <a:solidFill>
            <a:schemeClr val="accent2"/>
          </a:solidFill>
        </p:spPr>
        <p:txBody>
          <a:bodyPr wrap="square" rtlCol="0">
            <a:spAutoFit/>
          </a:bodyPr>
          <a:lstStyle/>
          <a:p>
            <a:pPr algn="ctr"/>
            <a:r>
              <a:rPr lang="en-CA" sz="2800" b="1" dirty="0">
                <a:solidFill>
                  <a:schemeClr val="bg1"/>
                </a:solidFill>
              </a:rPr>
              <a:t>REMEMBER</a:t>
            </a:r>
          </a:p>
          <a:p>
            <a:pPr algn="ctr"/>
            <a:r>
              <a:rPr lang="en-CA" sz="2800" b="1" dirty="0">
                <a:solidFill>
                  <a:schemeClr val="bg1"/>
                </a:solidFill>
              </a:rPr>
              <a:t>You will need your PC, tablet, or smartphone</a:t>
            </a:r>
          </a:p>
          <a:p>
            <a:pPr algn="ctr"/>
            <a:r>
              <a:rPr lang="en-CA" sz="2800" b="1" dirty="0">
                <a:solidFill>
                  <a:schemeClr val="bg1"/>
                </a:solidFill>
              </a:rPr>
              <a:t> to fill in the questionnaires. </a:t>
            </a:r>
          </a:p>
        </p:txBody>
      </p:sp>
    </p:spTree>
    <p:extLst>
      <p:ext uri="{BB962C8B-B14F-4D97-AF65-F5344CB8AC3E}">
        <p14:creationId xmlns:p14="http://schemas.microsoft.com/office/powerpoint/2010/main" val="1775648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059FF5-85A3-F823-1975-FE2E240AEBF4}"/>
              </a:ext>
            </a:extLst>
          </p:cNvPr>
          <p:cNvSpPr>
            <a:spLocks noGrp="1"/>
          </p:cNvSpPr>
          <p:nvPr>
            <p:ph type="title"/>
          </p:nvPr>
        </p:nvSpPr>
        <p:spPr/>
        <p:txBody>
          <a:bodyPr/>
          <a:lstStyle/>
          <a:p>
            <a:r>
              <a:rPr lang="en-GB" dirty="0"/>
              <a:t>SUMMARY</a:t>
            </a:r>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8</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2"/>
              </a:rPr>
              <a:t>https://monitor.digitalhealthmonitor.org/country_profile/BWA</a:t>
            </a:r>
            <a:r>
              <a:rPr lang="en-CA" sz="900" dirty="0">
                <a:solidFill>
                  <a:schemeClr val="tx2"/>
                </a:solidFill>
              </a:rPr>
              <a:t> 2023 data </a:t>
            </a:r>
          </a:p>
        </p:txBody>
      </p:sp>
      <p:grpSp>
        <p:nvGrpSpPr>
          <p:cNvPr id="7" name="Group 6">
            <a:extLst>
              <a:ext uri="{FF2B5EF4-FFF2-40B4-BE49-F238E27FC236}">
                <a16:creationId xmlns:a16="http://schemas.microsoft.com/office/drawing/2014/main" id="{62019C34-6C37-6DBC-BC0F-9263FA58347D}"/>
              </a:ext>
            </a:extLst>
          </p:cNvPr>
          <p:cNvGrpSpPr/>
          <p:nvPr/>
        </p:nvGrpSpPr>
        <p:grpSpPr>
          <a:xfrm>
            <a:off x="834480" y="3155089"/>
            <a:ext cx="6696744" cy="1440160"/>
            <a:chOff x="186408" y="3155089"/>
            <a:chExt cx="6696744" cy="1440160"/>
          </a:xfrm>
        </p:grpSpPr>
        <p:pic>
          <p:nvPicPr>
            <p:cNvPr id="14" name="Picture 13">
              <a:extLst>
                <a:ext uri="{FF2B5EF4-FFF2-40B4-BE49-F238E27FC236}">
                  <a16:creationId xmlns:a16="http://schemas.microsoft.com/office/drawing/2014/main" id="{A61924A9-9BCC-AAE0-73D8-A497C1554547}"/>
                </a:ext>
              </a:extLst>
            </p:cNvPr>
            <p:cNvPicPr>
              <a:picLocks noChangeAspect="1"/>
            </p:cNvPicPr>
            <p:nvPr/>
          </p:nvPicPr>
          <p:blipFill rotWithShape="1">
            <a:blip r:embed="rId3"/>
            <a:srcRect l="290" t="12198" r="65750" b="74301"/>
            <a:stretch/>
          </p:blipFill>
          <p:spPr>
            <a:xfrm>
              <a:off x="186408" y="3155089"/>
              <a:ext cx="6624736" cy="1440160"/>
            </a:xfrm>
            <a:prstGeom prst="rect">
              <a:avLst/>
            </a:prstGeom>
          </p:spPr>
        </p:pic>
        <p:sp>
          <p:nvSpPr>
            <p:cNvPr id="15" name="Rectangle: Rounded Corners 14">
              <a:extLst>
                <a:ext uri="{FF2B5EF4-FFF2-40B4-BE49-F238E27FC236}">
                  <a16:creationId xmlns:a16="http://schemas.microsoft.com/office/drawing/2014/main" id="{EDC54138-396C-18EE-FCF1-44C52AFBF632}"/>
                </a:ext>
              </a:extLst>
            </p:cNvPr>
            <p:cNvSpPr/>
            <p:nvPr/>
          </p:nvSpPr>
          <p:spPr>
            <a:xfrm>
              <a:off x="6163072" y="3970784"/>
              <a:ext cx="720080" cy="62446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grpSp>
      <p:grpSp>
        <p:nvGrpSpPr>
          <p:cNvPr id="6" name="Group 5">
            <a:extLst>
              <a:ext uri="{FF2B5EF4-FFF2-40B4-BE49-F238E27FC236}">
                <a16:creationId xmlns:a16="http://schemas.microsoft.com/office/drawing/2014/main" id="{441BF94A-C42A-AA1D-52DB-92578A1ED481}"/>
              </a:ext>
            </a:extLst>
          </p:cNvPr>
          <p:cNvGrpSpPr/>
          <p:nvPr/>
        </p:nvGrpSpPr>
        <p:grpSpPr>
          <a:xfrm>
            <a:off x="8539336" y="273945"/>
            <a:ext cx="5040560" cy="6720516"/>
            <a:chOff x="7021767" y="82149"/>
            <a:chExt cx="5975453" cy="7966998"/>
          </a:xfrm>
        </p:grpSpPr>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4"/>
            <a:srcRect l="63645" t="9498" r="1766" b="6093"/>
            <a:stretch/>
          </p:blipFill>
          <p:spPr>
            <a:xfrm>
              <a:off x="7021767" y="82149"/>
              <a:ext cx="5904835" cy="7879965"/>
            </a:xfrm>
            <a:prstGeom prst="rect">
              <a:avLst/>
            </a:prstGeom>
          </p:spPr>
        </p:pic>
        <p:sp>
          <p:nvSpPr>
            <p:cNvPr id="16" name="Rectangle: Rounded Corners 15">
              <a:extLst>
                <a:ext uri="{FF2B5EF4-FFF2-40B4-BE49-F238E27FC236}">
                  <a16:creationId xmlns:a16="http://schemas.microsoft.com/office/drawing/2014/main" id="{B909E5D8-83F6-7F64-271E-DF6F25B82DF9}"/>
                </a:ext>
              </a:extLst>
            </p:cNvPr>
            <p:cNvSpPr/>
            <p:nvPr/>
          </p:nvSpPr>
          <p:spPr>
            <a:xfrm>
              <a:off x="7027167" y="6762470"/>
              <a:ext cx="5970053" cy="128667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Rectangle: Rounded Corners 16">
              <a:extLst>
                <a:ext uri="{FF2B5EF4-FFF2-40B4-BE49-F238E27FC236}">
                  <a16:creationId xmlns:a16="http://schemas.microsoft.com/office/drawing/2014/main" id="{4EBD4E3B-71C5-B0C5-F48F-EBF4C3B39937}"/>
                </a:ext>
              </a:extLst>
            </p:cNvPr>
            <p:cNvSpPr/>
            <p:nvPr/>
          </p:nvSpPr>
          <p:spPr>
            <a:xfrm>
              <a:off x="7021767" y="5352753"/>
              <a:ext cx="5970053" cy="121466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grpSp>
    </p:spTree>
    <p:extLst>
      <p:ext uri="{BB962C8B-B14F-4D97-AF65-F5344CB8AC3E}">
        <p14:creationId xmlns:p14="http://schemas.microsoft.com/office/powerpoint/2010/main" val="56377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99D75-BF73-5383-97D1-3054F4A10CF3}"/>
              </a:ext>
            </a:extLst>
          </p:cNvPr>
          <p:cNvSpPr>
            <a:spLocks noGrp="1"/>
          </p:cNvSpPr>
          <p:nvPr>
            <p:ph type="title"/>
          </p:nvPr>
        </p:nvSpPr>
        <p:spPr/>
        <p:txBody>
          <a:bodyPr/>
          <a:lstStyle/>
          <a:p>
            <a:r>
              <a:rPr lang="en-GB" dirty="0"/>
              <a:t>LEADERSHIP &amp; GOVERNANCE</a:t>
            </a:r>
          </a:p>
        </p:txBody>
      </p:sp>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9</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2"/>
              </a:rPr>
              <a:t>https://monitor.digitalhealthmonitor.org/country_profile/BWA</a:t>
            </a:r>
            <a:r>
              <a:rPr lang="en-CA" sz="900" dirty="0">
                <a:solidFill>
                  <a:schemeClr val="tx2"/>
                </a:solidFill>
              </a:rPr>
              <a:t> 2023 data </a:t>
            </a:r>
          </a:p>
        </p:txBody>
      </p:sp>
      <p:pic>
        <p:nvPicPr>
          <p:cNvPr id="4" name="Picture 3">
            <a:extLst>
              <a:ext uri="{FF2B5EF4-FFF2-40B4-BE49-F238E27FC236}">
                <a16:creationId xmlns:a16="http://schemas.microsoft.com/office/drawing/2014/main" id="{992BAF7B-8968-E629-3C64-0F088903ABF1}"/>
              </a:ext>
            </a:extLst>
          </p:cNvPr>
          <p:cNvPicPr>
            <a:picLocks noChangeAspect="1"/>
          </p:cNvPicPr>
          <p:nvPr/>
        </p:nvPicPr>
        <p:blipFill rotWithShape="1">
          <a:blip r:embed="rId3"/>
          <a:srcRect l="782" t="26599" r="37203" b="18498"/>
          <a:stretch/>
        </p:blipFill>
        <p:spPr>
          <a:xfrm>
            <a:off x="848587" y="2170800"/>
            <a:ext cx="7776864" cy="3764990"/>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E1A428CB-8F7D-E0B8-E754-12CAC71952DD}"/>
              </a:ext>
            </a:extLst>
          </p:cNvPr>
          <p:cNvSpPr/>
          <p:nvPr/>
        </p:nvSpPr>
        <p:spPr>
          <a:xfrm>
            <a:off x="7884797" y="2098576"/>
            <a:ext cx="556834" cy="555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4"/>
          <a:srcRect l="63645" t="9498" r="1766" b="6093"/>
          <a:stretch/>
        </p:blipFill>
        <p:spPr>
          <a:xfrm>
            <a:off x="9448256" y="2746648"/>
            <a:ext cx="3453379" cy="4608512"/>
          </a:xfrm>
          <a:prstGeom prst="rect">
            <a:avLst/>
          </a:prstGeom>
        </p:spPr>
      </p:pic>
      <p:sp>
        <p:nvSpPr>
          <p:cNvPr id="12" name="TextBox 11">
            <a:extLst>
              <a:ext uri="{FF2B5EF4-FFF2-40B4-BE49-F238E27FC236}">
                <a16:creationId xmlns:a16="http://schemas.microsoft.com/office/drawing/2014/main" id="{80FA6C4D-BB3A-8F4C-53D9-A5450BF263A1}"/>
              </a:ext>
            </a:extLst>
          </p:cNvPr>
          <p:cNvSpPr txBox="1"/>
          <p:nvPr/>
        </p:nvSpPr>
        <p:spPr>
          <a:xfrm>
            <a:off x="812814" y="6327885"/>
            <a:ext cx="7726522" cy="523220"/>
          </a:xfrm>
          <a:prstGeom prst="rect">
            <a:avLst/>
          </a:prstGeom>
          <a:noFill/>
        </p:spPr>
        <p:txBody>
          <a:bodyPr wrap="square">
            <a:spAutoFit/>
          </a:bodyPr>
          <a:lstStyle/>
          <a:p>
            <a:pPr algn="l"/>
            <a:r>
              <a:rPr lang="en-US" sz="1400" b="0" i="0" u="none" strike="noStrike" baseline="0" dirty="0">
                <a:solidFill>
                  <a:srgbClr val="00B0F0"/>
                </a:solidFill>
              </a:rPr>
              <a:t>Digital health strategies and programs are developed and implemented with formal consideration of equity and human rights implications with no strategy(s) for addressing them.</a:t>
            </a:r>
          </a:p>
        </p:txBody>
      </p:sp>
      <p:pic>
        <p:nvPicPr>
          <p:cNvPr id="14" name="Picture 13">
            <a:extLst>
              <a:ext uri="{FF2B5EF4-FFF2-40B4-BE49-F238E27FC236}">
                <a16:creationId xmlns:a16="http://schemas.microsoft.com/office/drawing/2014/main" id="{A61924A9-9BCC-AAE0-73D8-A497C1554547}"/>
              </a:ext>
            </a:extLst>
          </p:cNvPr>
          <p:cNvPicPr>
            <a:picLocks noChangeAspect="1"/>
          </p:cNvPicPr>
          <p:nvPr/>
        </p:nvPicPr>
        <p:blipFill rotWithShape="1">
          <a:blip r:embed="rId5"/>
          <a:srcRect l="290" t="12198" r="65750" b="74301"/>
          <a:stretch/>
        </p:blipFill>
        <p:spPr>
          <a:xfrm>
            <a:off x="9448256" y="1614812"/>
            <a:ext cx="4450624" cy="967527"/>
          </a:xfrm>
          <a:prstGeom prst="rect">
            <a:avLst/>
          </a:prstGeom>
        </p:spPr>
      </p:pic>
      <p:sp>
        <p:nvSpPr>
          <p:cNvPr id="9" name="Oval 8">
            <a:extLst>
              <a:ext uri="{FF2B5EF4-FFF2-40B4-BE49-F238E27FC236}">
                <a16:creationId xmlns:a16="http://schemas.microsoft.com/office/drawing/2014/main" id="{0BA8D8B8-C0BB-843A-9430-1B1486554DDC}"/>
              </a:ext>
            </a:extLst>
          </p:cNvPr>
          <p:cNvSpPr/>
          <p:nvPr/>
        </p:nvSpPr>
        <p:spPr>
          <a:xfrm>
            <a:off x="10699576" y="332271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3522189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cGroup PPT template 16x9">
  <a:themeElements>
    <a:clrScheme name="World Bank Brand Colours">
      <a:dk1>
        <a:srgbClr val="000000"/>
      </a:dk1>
      <a:lt1>
        <a:srgbClr val="FFFFFF"/>
      </a:lt1>
      <a:dk2>
        <a:srgbClr val="002244"/>
      </a:dk2>
      <a:lt2>
        <a:srgbClr val="EEECE1"/>
      </a:lt2>
      <a:accent1>
        <a:srgbClr val="009FDA"/>
      </a:accent1>
      <a:accent2>
        <a:srgbClr val="F05023"/>
      </a:accent2>
      <a:accent3>
        <a:srgbClr val="00AB51"/>
      </a:accent3>
      <a:accent4>
        <a:srgbClr val="872B90"/>
      </a:accent4>
      <a:accent5>
        <a:srgbClr val="00A996"/>
      </a:accent5>
      <a:accent6>
        <a:srgbClr val="FDB714"/>
      </a:accent6>
      <a:hlink>
        <a:srgbClr val="002244"/>
      </a:hlink>
      <a:folHlink>
        <a:srgbClr val="009F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smtClean="0">
            <a:solidFill>
              <a:schemeClr val="tx2"/>
            </a:solidFill>
          </a:defRPr>
        </a:defPPr>
      </a:lstStyle>
    </a:txDef>
  </a:objectDefaults>
  <a:extraClrSchemeLst/>
  <a:extLst>
    <a:ext uri="{05A4C25C-085E-4340-85A3-A5531E510DB2}">
      <thm15:themeFamily xmlns:thm15="http://schemas.microsoft.com/office/thememl/2012/main" name="17-09-14 cycle 3 draft (notional) spec" id="{9A67F329-987B-47B2-A5B4-F181926CA689}" vid="{2250023F-EDB6-4F2A-8B04-18F2492E9D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ecGroup PPT Template</Template>
  <TotalTime>8684</TotalTime>
  <Words>3003</Words>
  <Application>Microsoft Macintosh PowerPoint</Application>
  <PresentationFormat>Custom</PresentationFormat>
  <Paragraphs>322</Paragraphs>
  <Slides>70</Slides>
  <Notes>11</Notes>
  <HiddenSlides>38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Andes Bold</vt:lpstr>
      <vt:lpstr>Arial</vt:lpstr>
      <vt:lpstr>Calibri</vt:lpstr>
      <vt:lpstr>Candara</vt:lpstr>
      <vt:lpstr>Wingdings</vt:lpstr>
      <vt:lpstr>ecGroup PPT template 16x9</vt:lpstr>
      <vt:lpstr>Buildable DIGITAL HEALTH BLUEPRINT</vt:lpstr>
      <vt:lpstr>WORKSHOP PLAN…</vt:lpstr>
      <vt:lpstr>PowerPoint Presentation</vt:lpstr>
      <vt:lpstr>WORKSHOP-1 AGENDA</vt:lpstr>
      <vt:lpstr>PowerPoint Presentation</vt:lpstr>
      <vt:lpstr>WHAT IS THE DIGITAL READINESS?</vt:lpstr>
      <vt:lpstr>PowerPoint Presentation</vt:lpstr>
      <vt:lpstr>SUMMARY</vt:lpstr>
      <vt:lpstr>LEADERSHIP &amp; GOVERNANCE</vt:lpstr>
      <vt:lpstr>STRATEGY &amp; INVESTMENT</vt:lpstr>
      <vt:lpstr>LEGISLATION, POLICY, &amp; COMPLIANCE</vt:lpstr>
      <vt:lpstr>WORKFORCE</vt:lpstr>
      <vt:lpstr>STANDARDS &amp; INTEROPERABILITY</vt:lpstr>
      <vt:lpstr>INFRASTRUCTURE</vt:lpstr>
      <vt:lpstr>SERVICES &amp; APPLICATIONS</vt:lpstr>
      <vt:lpstr>MOBILE NETWORK COVERAGE</vt:lpstr>
      <vt:lpstr>MOBILE NETWORK COVERAGE</vt:lpstr>
      <vt:lpstr>MOBILE NETWORK COVERAGE</vt:lpstr>
      <vt:lpstr>KEY TAKEAWAY POINTS</vt:lpstr>
      <vt:lpstr>PowerPoint Presentation</vt:lpstr>
      <vt:lpstr>INTERACTION 1.1</vt:lpstr>
      <vt:lpstr>PowerPoint Presentation</vt:lpstr>
      <vt:lpstr>IHME COUNTY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 POINTS</vt:lpstr>
      <vt:lpstr>PowerPoint Presentation</vt:lpstr>
      <vt:lpstr>INTERACTION 1.2</vt:lpstr>
      <vt:lpstr>COFFEE BREAK!</vt:lpstr>
      <vt:lpstr>PowerPoint Presentation</vt:lpstr>
      <vt:lpstr>THIS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 POINTS</vt:lpstr>
      <vt:lpstr>HEALTH STRATEGY</vt:lpstr>
      <vt:lpstr>DIGITAL HEALTH STRATEGY</vt:lpstr>
      <vt:lpstr>STRATEGIC ALIGNMENT…</vt:lpstr>
      <vt:lpstr>PowerPoint Presentation</vt:lpstr>
      <vt:lpstr>INTERACTION 1.3</vt:lpstr>
      <vt:lpstr>PowerPoint Presentation</vt:lpstr>
      <vt:lpstr>PowerPoint Presentation</vt:lpstr>
      <vt:lpstr>HOW CAN DIGITAL HEALTH IMPROVE CARE?</vt:lpstr>
      <vt:lpstr>PowerPoint Presentation</vt:lpstr>
      <vt:lpstr>PowerPoint Presentation</vt:lpstr>
      <vt:lpstr>PowerPoint Presentation</vt:lpstr>
      <vt:lpstr>PowerPoint Presentation</vt:lpstr>
      <vt:lpstr>PowerPoint Presentation</vt:lpstr>
      <vt:lpstr>PowerPoint Presentation</vt:lpstr>
      <vt:lpstr>CCG-SUPPORTED CARE “ACTIVITIES”</vt:lpstr>
      <vt:lpstr>PowerPoint Presentation</vt:lpstr>
      <vt:lpstr>INTERACTION 1.4</vt:lpstr>
      <vt:lpstr>NEXT STEPS…WORKSHOP 2</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“Buildable” Blueprint Toolkit</dc:title>
  <dc:subject/>
  <dc:creator>Derek Ritz</dc:creator>
  <cp:keywords/>
  <dc:description/>
  <cp:lastModifiedBy>Matt Walker</cp:lastModifiedBy>
  <cp:revision>19</cp:revision>
  <dcterms:created xsi:type="dcterms:W3CDTF">2023-06-09T19:25:11Z</dcterms:created>
  <dcterms:modified xsi:type="dcterms:W3CDTF">2024-11-12T12:35:06Z</dcterms:modified>
  <cp:category/>
</cp:coreProperties>
</file>